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2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Century Gothic" panose="020B050202020202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54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7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d95064141_2_71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g3d95064141_2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d95064141_5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d95064141_5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d95064141_2_96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g3d95064141_2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d95064141_2_92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3d95064141_2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d95064141_10_0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g3d95064141_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d95064141_4_27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g3d95064141_4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d95064141_6_17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g3d95064141_6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d95064141_5_44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g3d95064141_5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d95064141_5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d95064141_5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d95064141_7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d95064141_7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d95064141_4_0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7" name="Google Shape;347;g3d95064141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d95064141_0_10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g3d9506414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d95064141_5_55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g3d95064141_5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d95064141_5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d95064141_5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d95064141_2_104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9" name="Google Shape;379;g3d95064141_2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d95064141_2_109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g3d95064141_2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d95064141_5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d95064141_5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d95064141_0_5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g3d95064141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d95064141_2_84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g3d95064141_2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d9506414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d95064141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d95064141_5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d95064141_5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d95064141_2_146:notes"/>
          <p:cNvSpPr txBox="1">
            <a:spLocks noGrp="1"/>
          </p:cNvSpPr>
          <p:nvPr>
            <p:ph type="body" idx="1"/>
          </p:nvPr>
        </p:nvSpPr>
        <p:spPr>
          <a:xfrm>
            <a:off x="685800" y="4400551"/>
            <a:ext cx="5486400" cy="36004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3d95064141_2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54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entury Gothic"/>
              <a:buNone/>
              <a:defRPr sz="3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2921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cxnSp>
        <p:nvCxnSpPr>
          <p:cNvPr id="59" name="Google Shape;59;p14"/>
          <p:cNvCxnSpPr/>
          <p:nvPr/>
        </p:nvCxnSpPr>
        <p:spPr>
          <a:xfrm>
            <a:off x="0" y="4788374"/>
            <a:ext cx="91440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60" name="Google Shape;60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048853" y="4873986"/>
            <a:ext cx="713088" cy="185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sz="3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R="0" lvl="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Century Gothic"/>
              <a:buNone/>
              <a:defRPr sz="5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700"/>
              <a:buFont typeface="Arial"/>
              <a:buNone/>
              <a:defRPr sz="17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dt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6"/>
          <p:cNvSpPr txBox="1">
            <a:spLocks noGrp="1"/>
          </p:cNvSpPr>
          <p:nvPr>
            <p:ph type="sldNum" idx="12"/>
          </p:nvPr>
        </p:nvSpPr>
        <p:spPr>
          <a:xfrm>
            <a:off x="6457951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sz="3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2921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2921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p17"/>
          <p:cNvSpPr txBox="1">
            <a:spLocks noGrp="1"/>
          </p:cNvSpPr>
          <p:nvPr>
            <p:ph type="dt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sldNum" idx="12"/>
          </p:nvPr>
        </p:nvSpPr>
        <p:spPr>
          <a:xfrm>
            <a:off x="6457951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8"/>
          <p:cNvSpPr txBox="1">
            <a:spLocks noGrp="1"/>
          </p:cNvSpPr>
          <p:nvPr>
            <p:ph type="title"/>
          </p:nvPr>
        </p:nvSpPr>
        <p:spPr>
          <a:xfrm>
            <a:off x="629841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sz="3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79" name="Google Shape;79;p18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Google Shape;80;p18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2921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2921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dt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6457951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sz="3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dt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sldNum" idx="12"/>
          </p:nvPr>
        </p:nvSpPr>
        <p:spPr>
          <a:xfrm>
            <a:off x="6457951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>
            <a:spLocks noGrp="1"/>
          </p:cNvSpPr>
          <p:nvPr>
            <p:ph type="dt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sldNum" idx="12"/>
          </p:nvPr>
        </p:nvSpPr>
        <p:spPr>
          <a:xfrm>
            <a:off x="6457951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21"/>
          <p:cNvSpPr txBox="1">
            <a:spLocks noGrp="1"/>
          </p:cNvSpPr>
          <p:nvPr>
            <p:ph type="body" idx="1"/>
          </p:nvPr>
        </p:nvSpPr>
        <p:spPr>
          <a:xfrm>
            <a:off x="3887391" y="740570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619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65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Char char="•"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Google Shape;98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9" name="Google Shape;99;p21"/>
          <p:cNvSpPr txBox="1">
            <a:spLocks noGrp="1"/>
          </p:cNvSpPr>
          <p:nvPr>
            <p:ph type="dt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21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sldNum" idx="12"/>
          </p:nvPr>
        </p:nvSpPr>
        <p:spPr>
          <a:xfrm>
            <a:off x="6457951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entury Gothic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04" name="Google Shape;104;p22"/>
          <p:cNvSpPr>
            <a:spLocks noGrp="1"/>
          </p:cNvSpPr>
          <p:nvPr>
            <p:ph type="pic" idx="2"/>
          </p:nvPr>
        </p:nvSpPr>
        <p:spPr>
          <a:xfrm>
            <a:off x="3887391" y="740570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R="0" lvl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Google Shape;105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6" name="Google Shape;106;p22"/>
          <p:cNvSpPr txBox="1">
            <a:spLocks noGrp="1"/>
          </p:cNvSpPr>
          <p:nvPr>
            <p:ph type="dt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7" name="Google Shape;107;p22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8" name="Google Shape;108;p22"/>
          <p:cNvSpPr txBox="1">
            <a:spLocks noGrp="1"/>
          </p:cNvSpPr>
          <p:nvPr>
            <p:ph type="sldNum" idx="12"/>
          </p:nvPr>
        </p:nvSpPr>
        <p:spPr>
          <a:xfrm>
            <a:off x="6457951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3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sz="3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11" name="Google Shape;111;p23"/>
          <p:cNvSpPr txBox="1">
            <a:spLocks noGrp="1"/>
          </p:cNvSpPr>
          <p:nvPr>
            <p:ph type="body" idx="1"/>
          </p:nvPr>
        </p:nvSpPr>
        <p:spPr>
          <a:xfrm rot="5400000">
            <a:off x="2940249" y="-942380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2921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dt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ldNum" idx="12"/>
          </p:nvPr>
        </p:nvSpPr>
        <p:spPr>
          <a:xfrm>
            <a:off x="6457951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>
            <a:spLocks noGrp="1"/>
          </p:cNvSpPr>
          <p:nvPr>
            <p:ph type="title"/>
          </p:nvPr>
        </p:nvSpPr>
        <p:spPr>
          <a:xfrm rot="5400000">
            <a:off x="5350074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sz="3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117" name="Google Shape;117;p24"/>
          <p:cNvSpPr txBox="1">
            <a:spLocks noGrp="1"/>
          </p:cNvSpPr>
          <p:nvPr>
            <p:ph type="body" idx="1"/>
          </p:nvPr>
        </p:nvSpPr>
        <p:spPr>
          <a:xfrm rot="5400000">
            <a:off x="1349574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2921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Google Shape;118;p24"/>
          <p:cNvSpPr txBox="1">
            <a:spLocks noGrp="1"/>
          </p:cNvSpPr>
          <p:nvPr>
            <p:ph type="dt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9" name="Google Shape;119;p24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0" name="Google Shape;120;p24"/>
          <p:cNvSpPr txBox="1">
            <a:spLocks noGrp="1"/>
          </p:cNvSpPr>
          <p:nvPr>
            <p:ph type="sldNum" idx="12"/>
          </p:nvPr>
        </p:nvSpPr>
        <p:spPr>
          <a:xfrm>
            <a:off x="6457951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entury Gothic"/>
              <a:buNone/>
              <a:defRPr sz="3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/>
          <a:lstStyle>
            <a:lvl1pPr marL="457200" marR="0" lvl="0" indent="-2921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2921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302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1" y="4767264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‹Nr.›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5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3.png"/><Relationship Id="rId4" Type="http://schemas.openxmlformats.org/officeDocument/2006/relationships/image" Target="../media/image10.png"/><Relationship Id="rId9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igrow.tech/e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478439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5"/>
          <p:cNvSpPr/>
          <p:nvPr/>
        </p:nvSpPr>
        <p:spPr>
          <a:xfrm>
            <a:off x="7042638" y="295979"/>
            <a:ext cx="1617785" cy="1204208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2700" cap="flat" cmpd="sng">
            <a:solidFill>
              <a:srgbClr val="DBDBD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25"/>
          <p:cNvSpPr txBox="1">
            <a:spLocks noGrp="1"/>
          </p:cNvSpPr>
          <p:nvPr>
            <p:ph type="title"/>
          </p:nvPr>
        </p:nvSpPr>
        <p:spPr>
          <a:xfrm>
            <a:off x="0" y="4875229"/>
            <a:ext cx="7886700" cy="201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entury Gothic"/>
              <a:buNone/>
            </a:pPr>
            <a:r>
              <a:rPr lang="de" sz="11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GET COVERED!</a:t>
            </a:r>
            <a:endParaRPr sz="1200"/>
          </a:p>
        </p:txBody>
      </p:sp>
      <p:sp>
        <p:nvSpPr>
          <p:cNvPr id="128" name="Google Shape;128;p25"/>
          <p:cNvSpPr txBox="1"/>
          <p:nvPr/>
        </p:nvSpPr>
        <p:spPr>
          <a:xfrm>
            <a:off x="4151525" y="2495550"/>
            <a:ext cx="4818900" cy="201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3800"/>
              <a:buFont typeface="Century Gothic"/>
              <a:buNone/>
            </a:pPr>
            <a:r>
              <a:rPr lang="de" sz="3800" b="1">
                <a:solidFill>
                  <a:srgbClr val="EDEDE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 </a:t>
            </a:r>
            <a:r>
              <a:rPr lang="de" sz="3800" b="1" i="0" u="none" strike="noStrike" cap="none">
                <a:solidFill>
                  <a:srgbClr val="EDEDE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P2P </a:t>
            </a:r>
            <a:r>
              <a:rPr lang="de" sz="3800" b="1">
                <a:solidFill>
                  <a:srgbClr val="EDEDE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Micro</a:t>
            </a:r>
            <a:r>
              <a:rPr lang="de" sz="3800" b="1" i="0" u="none" strike="noStrike" cap="none">
                <a:solidFill>
                  <a:srgbClr val="EDEDE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Insurance </a:t>
            </a:r>
            <a:r>
              <a:rPr lang="de" sz="3800" b="1">
                <a:solidFill>
                  <a:srgbClr val="EDEDE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</a:t>
            </a:r>
            <a:r>
              <a:rPr lang="de" sz="3800" b="1" i="0" u="none" strike="noStrike" cap="none">
                <a:solidFill>
                  <a:srgbClr val="EDEDE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latform</a:t>
            </a:r>
            <a:endParaRPr sz="3800" b="1" i="0" u="none" strike="noStrike" cap="none">
              <a:solidFill>
                <a:srgbClr val="EDEDED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3800"/>
              <a:buFont typeface="Century Gothic"/>
              <a:buNone/>
            </a:pPr>
            <a:r>
              <a:rPr lang="de" sz="3800" b="1">
                <a:solidFill>
                  <a:srgbClr val="EDEDE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Farmers</a:t>
            </a:r>
            <a:endParaRPr sz="3800" b="1">
              <a:solidFill>
                <a:srgbClr val="EDEDED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9" name="Google Shape;12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451488" y="474213"/>
            <a:ext cx="800100" cy="8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4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546300"/>
          </a:xfrm>
          <a:prstGeom prst="rect">
            <a:avLst/>
          </a:prstGeom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Data collection</a:t>
            </a:r>
            <a:endParaRPr/>
          </a:p>
        </p:txBody>
      </p:sp>
      <p:sp>
        <p:nvSpPr>
          <p:cNvPr id="218" name="Google Shape;218;p34"/>
          <p:cNvSpPr txBox="1">
            <a:spLocks noGrp="1"/>
          </p:cNvSpPr>
          <p:nvPr>
            <p:ph type="body" idx="1"/>
          </p:nvPr>
        </p:nvSpPr>
        <p:spPr>
          <a:xfrm>
            <a:off x="628650" y="1451475"/>
            <a:ext cx="7987800" cy="3263400"/>
          </a:xfrm>
          <a:prstGeom prst="rect">
            <a:avLst/>
          </a:prstGeom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SzPts val="1800"/>
              <a:buChar char="●"/>
            </a:pPr>
            <a:r>
              <a:rPr lang="de" sz="1800"/>
              <a:t>After sensors have been placed, highly</a:t>
            </a:r>
            <a:endParaRPr sz="1800"/>
          </a:p>
          <a:p>
            <a:pPr marL="457200" lvl="0" indent="0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de" sz="1800"/>
              <a:t>granular weather data evolves</a:t>
            </a:r>
            <a:endParaRPr sz="1800"/>
          </a:p>
          <a:p>
            <a:pPr marL="457200" lvl="0" indent="0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SzPts val="1800"/>
              <a:buChar char="●"/>
            </a:pPr>
            <a:r>
              <a:rPr lang="de" sz="1800"/>
              <a:t>Incentive to farmers via token for data provision</a:t>
            </a:r>
            <a:endParaRPr sz="1800"/>
          </a:p>
          <a:p>
            <a:pPr marL="0" lvl="0" indent="0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None/>
            </a:pPr>
            <a:endParaRPr sz="1800"/>
          </a:p>
          <a:p>
            <a:pPr marL="0" lvl="0" indent="0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de" sz="1800"/>
              <a:t>=&gt; Token will be used to pay for usage of the P2P insurance platform</a:t>
            </a:r>
            <a:endParaRPr sz="1800"/>
          </a:p>
        </p:txBody>
      </p:sp>
      <p:pic>
        <p:nvPicPr>
          <p:cNvPr id="219" name="Google Shape;21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5575" y="273850"/>
            <a:ext cx="2868500" cy="286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dk1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>
            <a:spLocks noGrp="1"/>
          </p:cNvSpPr>
          <p:nvPr>
            <p:ph type="title"/>
          </p:nvPr>
        </p:nvSpPr>
        <p:spPr>
          <a:xfrm>
            <a:off x="0" y="2298537"/>
            <a:ext cx="9144000" cy="54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800"/>
              <a:buFont typeface="Century Gothic"/>
              <a:buNone/>
            </a:pPr>
            <a:r>
              <a:rPr lang="de" sz="3800">
                <a:solidFill>
                  <a:srgbClr val="F2F2F2"/>
                </a:solidFill>
              </a:rPr>
              <a:t>DEMO</a:t>
            </a:r>
            <a:endParaRPr sz="3800" b="0" i="0" u="none" strike="noStrike" cap="none">
              <a:solidFill>
                <a:srgbClr val="F2F2F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5" name="Google Shape;225;p35"/>
          <p:cNvSpPr txBox="1"/>
          <p:nvPr/>
        </p:nvSpPr>
        <p:spPr>
          <a:xfrm>
            <a:off x="4572000" y="4824900"/>
            <a:ext cx="4550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rgbClr val="EDEDED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https://www.dropbox.com/s/d0xoeliqp2uwsx3/weatherblock.mp4?dl=0</a:t>
            </a:r>
            <a:endParaRPr>
              <a:solidFill>
                <a:srgbClr val="EDEDED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dk1"/>
        </a:solidFill>
        <a:effectLst/>
      </p:bgPr>
    </p:bg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6"/>
          <p:cNvSpPr txBox="1">
            <a:spLocks noGrp="1"/>
          </p:cNvSpPr>
          <p:nvPr>
            <p:ph type="title"/>
          </p:nvPr>
        </p:nvSpPr>
        <p:spPr>
          <a:xfrm>
            <a:off x="0" y="2298537"/>
            <a:ext cx="9144000" cy="54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100"/>
              <a:buFont typeface="Century Gothic"/>
              <a:buNone/>
            </a:pPr>
            <a:r>
              <a:rPr lang="de">
                <a:solidFill>
                  <a:srgbClr val="F2F2F2"/>
                </a:solidFill>
              </a:rPr>
              <a:t>THE SMART CONTRACT</a:t>
            </a:r>
            <a:endParaRPr sz="3100" b="0" i="0" u="none" strike="noStrike" cap="none">
              <a:solidFill>
                <a:srgbClr val="F2F2F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/>
          <p:nvPr/>
        </p:nvSpPr>
        <p:spPr>
          <a:xfrm>
            <a:off x="3929470" y="2524129"/>
            <a:ext cx="1626600" cy="651000"/>
          </a:xfrm>
          <a:prstGeom prst="wedgeRoundRectCallout">
            <a:avLst>
              <a:gd name="adj1" fmla="val -26683"/>
              <a:gd name="adj2" fmla="val 170510"/>
              <a:gd name="adj3" fmla="val 16667"/>
            </a:avLst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37"/>
          <p:cNvSpPr txBox="1">
            <a:spLocks noGrp="1"/>
          </p:cNvSpPr>
          <p:nvPr>
            <p:ph type="title"/>
          </p:nvPr>
        </p:nvSpPr>
        <p:spPr>
          <a:xfrm>
            <a:off x="931985" y="273845"/>
            <a:ext cx="7280031" cy="54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3D40"/>
              </a:buClr>
              <a:buSzPts val="2800"/>
              <a:buFont typeface="Century Gothic"/>
              <a:buNone/>
            </a:pPr>
            <a:r>
              <a:rPr lang="de" sz="2800">
                <a:solidFill>
                  <a:srgbClr val="3E3D40"/>
                </a:solidFill>
              </a:rPr>
              <a:t>Identification of insurance event</a:t>
            </a:r>
            <a:endParaRPr sz="2800" b="0" i="0" u="none" strike="noStrike" cap="none">
              <a:solidFill>
                <a:schemeClr val="accen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37" name="Google Shape;237;p37"/>
          <p:cNvSpPr txBox="1"/>
          <p:nvPr/>
        </p:nvSpPr>
        <p:spPr>
          <a:xfrm>
            <a:off x="931985" y="1194955"/>
            <a:ext cx="7470264" cy="865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2413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de"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If indicators are “off” by a pre-set value over a pre-determined period of time, farmers may get compensated for a bad or lost harvest – a smart contract is triggered</a:t>
            </a:r>
            <a:endParaRPr sz="1200"/>
          </a:p>
        </p:txBody>
      </p:sp>
      <p:cxnSp>
        <p:nvCxnSpPr>
          <p:cNvPr id="238" name="Google Shape;238;p37"/>
          <p:cNvCxnSpPr/>
          <p:nvPr/>
        </p:nvCxnSpPr>
        <p:spPr>
          <a:xfrm>
            <a:off x="1541585" y="4241425"/>
            <a:ext cx="4953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239" name="Google Shape;239;p37"/>
          <p:cNvCxnSpPr/>
          <p:nvPr/>
        </p:nvCxnSpPr>
        <p:spPr>
          <a:xfrm rot="10800000">
            <a:off x="1580661" y="2651155"/>
            <a:ext cx="0" cy="159540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240" name="Google Shape;240;p37"/>
          <p:cNvSpPr txBox="1"/>
          <p:nvPr/>
        </p:nvSpPr>
        <p:spPr>
          <a:xfrm>
            <a:off x="1609975" y="2524129"/>
            <a:ext cx="20292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precipitation, </a:t>
            </a:r>
            <a:r>
              <a:rPr lang="de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temperature</a:t>
            </a: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1200">
              <a:solidFill>
                <a:srgbClr val="008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37"/>
          <p:cNvSpPr txBox="1"/>
          <p:nvPr/>
        </p:nvSpPr>
        <p:spPr>
          <a:xfrm>
            <a:off x="1697896" y="4262443"/>
            <a:ext cx="46569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March     April     Mai     June     July     August     September     October   </a:t>
            </a:r>
            <a:endParaRPr sz="1200"/>
          </a:p>
        </p:txBody>
      </p:sp>
      <p:sp>
        <p:nvSpPr>
          <p:cNvPr id="242" name="Google Shape;242;p37"/>
          <p:cNvSpPr/>
          <p:nvPr/>
        </p:nvSpPr>
        <p:spPr>
          <a:xfrm>
            <a:off x="1815123" y="3016012"/>
            <a:ext cx="4676537" cy="555872"/>
          </a:xfrm>
          <a:custGeom>
            <a:avLst/>
            <a:gdLst/>
            <a:ahLst/>
            <a:cxnLst/>
            <a:rect l="0" t="0" r="0" b="0"/>
            <a:pathLst>
              <a:path w="5069417" h="1249151" extrusionOk="0">
                <a:moveTo>
                  <a:pt x="0" y="21484"/>
                </a:moveTo>
                <a:cubicBezTo>
                  <a:pt x="17639" y="14429"/>
                  <a:pt x="33985" y="1896"/>
                  <a:pt x="52917" y="318"/>
                </a:cubicBezTo>
                <a:cubicBezTo>
                  <a:pt x="77776" y="-1754"/>
                  <a:pt x="102394" y="6800"/>
                  <a:pt x="127000" y="10901"/>
                </a:cubicBezTo>
                <a:cubicBezTo>
                  <a:pt x="144744" y="13858"/>
                  <a:pt x="162357" y="17582"/>
                  <a:pt x="179917" y="21484"/>
                </a:cubicBezTo>
                <a:cubicBezTo>
                  <a:pt x="194116" y="24639"/>
                  <a:pt x="207903" y="29677"/>
                  <a:pt x="222250" y="32068"/>
                </a:cubicBezTo>
                <a:cubicBezTo>
                  <a:pt x="250305" y="36744"/>
                  <a:pt x="278695" y="39123"/>
                  <a:pt x="306917" y="42651"/>
                </a:cubicBezTo>
                <a:cubicBezTo>
                  <a:pt x="346843" y="55959"/>
                  <a:pt x="365774" y="59175"/>
                  <a:pt x="402167" y="95568"/>
                </a:cubicBezTo>
                <a:cubicBezTo>
                  <a:pt x="423334" y="116735"/>
                  <a:pt x="437269" y="149602"/>
                  <a:pt x="465667" y="159068"/>
                </a:cubicBezTo>
                <a:lnTo>
                  <a:pt x="529167" y="180234"/>
                </a:lnTo>
                <a:cubicBezTo>
                  <a:pt x="550334" y="194345"/>
                  <a:pt x="574679" y="204580"/>
                  <a:pt x="592667" y="222568"/>
                </a:cubicBezTo>
                <a:cubicBezTo>
                  <a:pt x="632305" y="262206"/>
                  <a:pt x="610218" y="249585"/>
                  <a:pt x="656167" y="264901"/>
                </a:cubicBezTo>
                <a:cubicBezTo>
                  <a:pt x="670278" y="275484"/>
                  <a:pt x="684147" y="286399"/>
                  <a:pt x="698500" y="296651"/>
                </a:cubicBezTo>
                <a:cubicBezTo>
                  <a:pt x="708850" y="304044"/>
                  <a:pt x="721256" y="308824"/>
                  <a:pt x="730250" y="317818"/>
                </a:cubicBezTo>
                <a:cubicBezTo>
                  <a:pt x="739244" y="326812"/>
                  <a:pt x="742423" y="340574"/>
                  <a:pt x="751417" y="349568"/>
                </a:cubicBezTo>
                <a:cubicBezTo>
                  <a:pt x="760411" y="358562"/>
                  <a:pt x="773396" y="362591"/>
                  <a:pt x="783167" y="370734"/>
                </a:cubicBezTo>
                <a:cubicBezTo>
                  <a:pt x="794665" y="380316"/>
                  <a:pt x="802738" y="393784"/>
                  <a:pt x="814917" y="402484"/>
                </a:cubicBezTo>
                <a:cubicBezTo>
                  <a:pt x="827755" y="411654"/>
                  <a:pt x="843552" y="415823"/>
                  <a:pt x="857250" y="423651"/>
                </a:cubicBezTo>
                <a:cubicBezTo>
                  <a:pt x="868294" y="429962"/>
                  <a:pt x="878417" y="437762"/>
                  <a:pt x="889000" y="444818"/>
                </a:cubicBezTo>
                <a:cubicBezTo>
                  <a:pt x="945446" y="529485"/>
                  <a:pt x="871361" y="427179"/>
                  <a:pt x="941917" y="497734"/>
                </a:cubicBezTo>
                <a:cubicBezTo>
                  <a:pt x="1012477" y="568293"/>
                  <a:pt x="910163" y="494203"/>
                  <a:pt x="994834" y="550651"/>
                </a:cubicBezTo>
                <a:cubicBezTo>
                  <a:pt x="1051274" y="635313"/>
                  <a:pt x="977198" y="533016"/>
                  <a:pt x="1047750" y="603568"/>
                </a:cubicBezTo>
                <a:cubicBezTo>
                  <a:pt x="1056744" y="612562"/>
                  <a:pt x="1059923" y="626324"/>
                  <a:pt x="1068917" y="635318"/>
                </a:cubicBezTo>
                <a:cubicBezTo>
                  <a:pt x="1077911" y="644312"/>
                  <a:pt x="1090317" y="649091"/>
                  <a:pt x="1100667" y="656484"/>
                </a:cubicBezTo>
                <a:cubicBezTo>
                  <a:pt x="1111852" y="664473"/>
                  <a:pt x="1158123" y="701088"/>
                  <a:pt x="1174750" y="709401"/>
                </a:cubicBezTo>
                <a:cubicBezTo>
                  <a:pt x="1184728" y="714390"/>
                  <a:pt x="1195773" y="716919"/>
                  <a:pt x="1206500" y="719984"/>
                </a:cubicBezTo>
                <a:cubicBezTo>
                  <a:pt x="1250713" y="732616"/>
                  <a:pt x="1262426" y="732833"/>
                  <a:pt x="1312334" y="741151"/>
                </a:cubicBezTo>
                <a:cubicBezTo>
                  <a:pt x="1333501" y="755262"/>
                  <a:pt x="1351155" y="777314"/>
                  <a:pt x="1375834" y="783484"/>
                </a:cubicBezTo>
                <a:cubicBezTo>
                  <a:pt x="1508226" y="816584"/>
                  <a:pt x="1343596" y="774274"/>
                  <a:pt x="1449917" y="804651"/>
                </a:cubicBezTo>
                <a:cubicBezTo>
                  <a:pt x="1463903" y="808647"/>
                  <a:pt x="1478318" y="811054"/>
                  <a:pt x="1492250" y="815234"/>
                </a:cubicBezTo>
                <a:cubicBezTo>
                  <a:pt x="1513621" y="821645"/>
                  <a:pt x="1555750" y="836401"/>
                  <a:pt x="1555750" y="836401"/>
                </a:cubicBezTo>
                <a:cubicBezTo>
                  <a:pt x="1576917" y="832873"/>
                  <a:pt x="1598208" y="830026"/>
                  <a:pt x="1619250" y="825818"/>
                </a:cubicBezTo>
                <a:cubicBezTo>
                  <a:pt x="1633513" y="822965"/>
                  <a:pt x="1647038" y="815234"/>
                  <a:pt x="1661584" y="815234"/>
                </a:cubicBezTo>
                <a:cubicBezTo>
                  <a:pt x="1794810" y="815234"/>
                  <a:pt x="1685377" y="827139"/>
                  <a:pt x="1778000" y="836401"/>
                </a:cubicBezTo>
                <a:cubicBezTo>
                  <a:pt x="1834274" y="842028"/>
                  <a:pt x="1890889" y="843456"/>
                  <a:pt x="1947334" y="846984"/>
                </a:cubicBezTo>
                <a:cubicBezTo>
                  <a:pt x="2036870" y="869370"/>
                  <a:pt x="1945751" y="838875"/>
                  <a:pt x="2021417" y="889318"/>
                </a:cubicBezTo>
                <a:cubicBezTo>
                  <a:pt x="2035932" y="898995"/>
                  <a:pt x="2097536" y="908347"/>
                  <a:pt x="2106084" y="910484"/>
                </a:cubicBezTo>
                <a:cubicBezTo>
                  <a:pt x="2159282" y="923784"/>
                  <a:pt x="2117855" y="916370"/>
                  <a:pt x="2169584" y="942234"/>
                </a:cubicBezTo>
                <a:cubicBezTo>
                  <a:pt x="2193614" y="954249"/>
                  <a:pt x="2218973" y="963401"/>
                  <a:pt x="2243667" y="973984"/>
                </a:cubicBezTo>
                <a:cubicBezTo>
                  <a:pt x="2300115" y="1058655"/>
                  <a:pt x="2226025" y="956341"/>
                  <a:pt x="2296584" y="1026901"/>
                </a:cubicBezTo>
                <a:cubicBezTo>
                  <a:pt x="2370358" y="1100677"/>
                  <a:pt x="2238627" y="1007463"/>
                  <a:pt x="2360084" y="1111568"/>
                </a:cubicBezTo>
                <a:cubicBezTo>
                  <a:pt x="2368554" y="1118828"/>
                  <a:pt x="2381856" y="1117162"/>
                  <a:pt x="2391834" y="1122151"/>
                </a:cubicBezTo>
                <a:cubicBezTo>
                  <a:pt x="2444433" y="1148451"/>
                  <a:pt x="2439774" y="1148925"/>
                  <a:pt x="2476500" y="1185651"/>
                </a:cubicBezTo>
                <a:cubicBezTo>
                  <a:pt x="2508250" y="1182123"/>
                  <a:pt x="2540239" y="1180320"/>
                  <a:pt x="2571750" y="1175068"/>
                </a:cubicBezTo>
                <a:cubicBezTo>
                  <a:pt x="2603279" y="1169813"/>
                  <a:pt x="2615001" y="1154880"/>
                  <a:pt x="2645834" y="1143318"/>
                </a:cubicBezTo>
                <a:cubicBezTo>
                  <a:pt x="2659453" y="1138211"/>
                  <a:pt x="2673749" y="1134656"/>
                  <a:pt x="2688167" y="1132734"/>
                </a:cubicBezTo>
                <a:cubicBezTo>
                  <a:pt x="2726791" y="1127584"/>
                  <a:pt x="2765778" y="1125679"/>
                  <a:pt x="2804584" y="1122151"/>
                </a:cubicBezTo>
                <a:cubicBezTo>
                  <a:pt x="2818154" y="1118759"/>
                  <a:pt x="2863480" y="1108578"/>
                  <a:pt x="2878667" y="1100984"/>
                </a:cubicBezTo>
                <a:cubicBezTo>
                  <a:pt x="2890044" y="1095296"/>
                  <a:pt x="2899834" y="1086873"/>
                  <a:pt x="2910417" y="1079818"/>
                </a:cubicBezTo>
                <a:cubicBezTo>
                  <a:pt x="3045847" y="1090235"/>
                  <a:pt x="3043268" y="1097383"/>
                  <a:pt x="3175000" y="1079818"/>
                </a:cubicBezTo>
                <a:cubicBezTo>
                  <a:pt x="3186058" y="1078344"/>
                  <a:pt x="3196772" y="1074223"/>
                  <a:pt x="3206750" y="1069234"/>
                </a:cubicBezTo>
                <a:cubicBezTo>
                  <a:pt x="3218127" y="1063546"/>
                  <a:pt x="3227917" y="1055123"/>
                  <a:pt x="3238500" y="1048068"/>
                </a:cubicBezTo>
                <a:cubicBezTo>
                  <a:pt x="3263195" y="1051596"/>
                  <a:pt x="3288123" y="1053759"/>
                  <a:pt x="3312584" y="1058651"/>
                </a:cubicBezTo>
                <a:cubicBezTo>
                  <a:pt x="3323523" y="1060839"/>
                  <a:pt x="3335764" y="1062092"/>
                  <a:pt x="3344334" y="1069234"/>
                </a:cubicBezTo>
                <a:cubicBezTo>
                  <a:pt x="3357885" y="1080526"/>
                  <a:pt x="3365832" y="1097214"/>
                  <a:pt x="3376084" y="1111568"/>
                </a:cubicBezTo>
                <a:cubicBezTo>
                  <a:pt x="3383477" y="1121918"/>
                  <a:pt x="3387318" y="1135372"/>
                  <a:pt x="3397250" y="1143318"/>
                </a:cubicBezTo>
                <a:cubicBezTo>
                  <a:pt x="3405961" y="1150287"/>
                  <a:pt x="3418417" y="1150373"/>
                  <a:pt x="3429000" y="1153901"/>
                </a:cubicBezTo>
                <a:cubicBezTo>
                  <a:pt x="3489527" y="1214428"/>
                  <a:pt x="3428789" y="1160384"/>
                  <a:pt x="3503084" y="1206818"/>
                </a:cubicBezTo>
                <a:cubicBezTo>
                  <a:pt x="3575043" y="1251793"/>
                  <a:pt x="3513470" y="1230581"/>
                  <a:pt x="3587750" y="1249151"/>
                </a:cubicBezTo>
                <a:cubicBezTo>
                  <a:pt x="3619500" y="1238568"/>
                  <a:pt x="3652672" y="1231554"/>
                  <a:pt x="3683000" y="1217401"/>
                </a:cubicBezTo>
                <a:cubicBezTo>
                  <a:pt x="3706053" y="1206643"/>
                  <a:pt x="3722366" y="1183113"/>
                  <a:pt x="3746500" y="1175068"/>
                </a:cubicBezTo>
                <a:cubicBezTo>
                  <a:pt x="3880304" y="1130464"/>
                  <a:pt x="3666367" y="1204874"/>
                  <a:pt x="3810000" y="1143318"/>
                </a:cubicBezTo>
                <a:cubicBezTo>
                  <a:pt x="3823370" y="1137588"/>
                  <a:pt x="3838223" y="1136262"/>
                  <a:pt x="3852334" y="1132734"/>
                </a:cubicBezTo>
                <a:cubicBezTo>
                  <a:pt x="3899559" y="1101252"/>
                  <a:pt x="3961666" y="1057952"/>
                  <a:pt x="4011084" y="1048068"/>
                </a:cubicBezTo>
                <a:cubicBezTo>
                  <a:pt x="4028723" y="1044540"/>
                  <a:pt x="4046771" y="1042653"/>
                  <a:pt x="4064000" y="1037484"/>
                </a:cubicBezTo>
                <a:cubicBezTo>
                  <a:pt x="4188486" y="1000138"/>
                  <a:pt x="4034547" y="1028086"/>
                  <a:pt x="4191000" y="1005734"/>
                </a:cubicBezTo>
                <a:cubicBezTo>
                  <a:pt x="4275667" y="1009262"/>
                  <a:pt x="4360491" y="1010058"/>
                  <a:pt x="4445000" y="1016318"/>
                </a:cubicBezTo>
                <a:cubicBezTo>
                  <a:pt x="4514272" y="1021449"/>
                  <a:pt x="4439228" y="1039408"/>
                  <a:pt x="4508500" y="1016318"/>
                </a:cubicBezTo>
                <a:cubicBezTo>
                  <a:pt x="4646856" y="912553"/>
                  <a:pt x="4479147" y="1045671"/>
                  <a:pt x="4572000" y="952818"/>
                </a:cubicBezTo>
                <a:cubicBezTo>
                  <a:pt x="4618453" y="906365"/>
                  <a:pt x="4604025" y="935952"/>
                  <a:pt x="4646084" y="899901"/>
                </a:cubicBezTo>
                <a:cubicBezTo>
                  <a:pt x="4661236" y="886914"/>
                  <a:pt x="4676443" y="873533"/>
                  <a:pt x="4688417" y="857568"/>
                </a:cubicBezTo>
                <a:cubicBezTo>
                  <a:pt x="4697883" y="844946"/>
                  <a:pt x="4700414" y="828072"/>
                  <a:pt x="4709584" y="815234"/>
                </a:cubicBezTo>
                <a:cubicBezTo>
                  <a:pt x="4718283" y="803055"/>
                  <a:pt x="4731478" y="794748"/>
                  <a:pt x="4741334" y="783484"/>
                </a:cubicBezTo>
                <a:cubicBezTo>
                  <a:pt x="4756209" y="766484"/>
                  <a:pt x="4766877" y="745679"/>
                  <a:pt x="4783667" y="730568"/>
                </a:cubicBezTo>
                <a:cubicBezTo>
                  <a:pt x="4831306" y="687693"/>
                  <a:pt x="4852018" y="692533"/>
                  <a:pt x="4900084" y="656484"/>
                </a:cubicBezTo>
                <a:cubicBezTo>
                  <a:pt x="4912058" y="647504"/>
                  <a:pt x="4920020" y="633923"/>
                  <a:pt x="4931834" y="624734"/>
                </a:cubicBezTo>
                <a:cubicBezTo>
                  <a:pt x="5013434" y="561268"/>
                  <a:pt x="4977697" y="610621"/>
                  <a:pt x="5027084" y="540068"/>
                </a:cubicBezTo>
                <a:cubicBezTo>
                  <a:pt x="5041672" y="519227"/>
                  <a:pt x="5069417" y="476568"/>
                  <a:pt x="5069417" y="476568"/>
                </a:cubicBezTo>
                <a:cubicBezTo>
                  <a:pt x="5037855" y="468677"/>
                  <a:pt x="5024321" y="457243"/>
                  <a:pt x="4995334" y="476568"/>
                </a:cubicBezTo>
                <a:cubicBezTo>
                  <a:pt x="4992399" y="478525"/>
                  <a:pt x="4995334" y="483623"/>
                  <a:pt x="4995334" y="487151"/>
                </a:cubicBezTo>
              </a:path>
            </a:pathLst>
          </a:cu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37"/>
          <p:cNvSpPr/>
          <p:nvPr/>
        </p:nvSpPr>
        <p:spPr>
          <a:xfrm>
            <a:off x="1854199" y="3651250"/>
            <a:ext cx="4676537" cy="376767"/>
          </a:xfrm>
          <a:custGeom>
            <a:avLst/>
            <a:gdLst/>
            <a:ahLst/>
            <a:cxnLst/>
            <a:rect l="0" t="0" r="0" b="0"/>
            <a:pathLst>
              <a:path w="5069417" h="846667" extrusionOk="0">
                <a:moveTo>
                  <a:pt x="0" y="846667"/>
                </a:moveTo>
                <a:cubicBezTo>
                  <a:pt x="104270" y="840150"/>
                  <a:pt x="134935" y="848520"/>
                  <a:pt x="211667" y="825500"/>
                </a:cubicBezTo>
                <a:cubicBezTo>
                  <a:pt x="233038" y="819089"/>
                  <a:pt x="256603" y="816709"/>
                  <a:pt x="275167" y="804333"/>
                </a:cubicBezTo>
                <a:lnTo>
                  <a:pt x="370417" y="740833"/>
                </a:lnTo>
                <a:lnTo>
                  <a:pt x="402167" y="719667"/>
                </a:lnTo>
                <a:cubicBezTo>
                  <a:pt x="409222" y="709084"/>
                  <a:pt x="413401" y="695863"/>
                  <a:pt x="423333" y="687917"/>
                </a:cubicBezTo>
                <a:cubicBezTo>
                  <a:pt x="432044" y="680948"/>
                  <a:pt x="444927" y="681949"/>
                  <a:pt x="455083" y="677333"/>
                </a:cubicBezTo>
                <a:cubicBezTo>
                  <a:pt x="483808" y="664276"/>
                  <a:pt x="513496" y="652503"/>
                  <a:pt x="539750" y="635000"/>
                </a:cubicBezTo>
                <a:cubicBezTo>
                  <a:pt x="590066" y="601456"/>
                  <a:pt x="559431" y="617857"/>
                  <a:pt x="635000" y="592667"/>
                </a:cubicBezTo>
                <a:cubicBezTo>
                  <a:pt x="635005" y="592665"/>
                  <a:pt x="698494" y="571501"/>
                  <a:pt x="698500" y="571500"/>
                </a:cubicBezTo>
                <a:lnTo>
                  <a:pt x="793750" y="560917"/>
                </a:lnTo>
                <a:lnTo>
                  <a:pt x="963083" y="539750"/>
                </a:lnTo>
                <a:cubicBezTo>
                  <a:pt x="1019776" y="544111"/>
                  <a:pt x="1133252" y="551276"/>
                  <a:pt x="1195917" y="560917"/>
                </a:cubicBezTo>
                <a:cubicBezTo>
                  <a:pt x="1210293" y="563129"/>
                  <a:pt x="1223832" y="569578"/>
                  <a:pt x="1238250" y="571500"/>
                </a:cubicBezTo>
                <a:cubicBezTo>
                  <a:pt x="1276874" y="576650"/>
                  <a:pt x="1315861" y="578555"/>
                  <a:pt x="1354667" y="582083"/>
                </a:cubicBezTo>
                <a:cubicBezTo>
                  <a:pt x="1431966" y="607850"/>
                  <a:pt x="1396521" y="597839"/>
                  <a:pt x="1460500" y="613833"/>
                </a:cubicBezTo>
                <a:cubicBezTo>
                  <a:pt x="1495778" y="610305"/>
                  <a:pt x="1531292" y="608641"/>
                  <a:pt x="1566333" y="603250"/>
                </a:cubicBezTo>
                <a:cubicBezTo>
                  <a:pt x="1577359" y="601554"/>
                  <a:pt x="1587013" y="594051"/>
                  <a:pt x="1598083" y="592667"/>
                </a:cubicBezTo>
                <a:cubicBezTo>
                  <a:pt x="1643725" y="586962"/>
                  <a:pt x="1689806" y="585611"/>
                  <a:pt x="1735667" y="582083"/>
                </a:cubicBezTo>
                <a:cubicBezTo>
                  <a:pt x="1770945" y="575028"/>
                  <a:pt x="1806738" y="570187"/>
                  <a:pt x="1841500" y="560917"/>
                </a:cubicBezTo>
                <a:cubicBezTo>
                  <a:pt x="1919977" y="539990"/>
                  <a:pt x="1869403" y="546965"/>
                  <a:pt x="1926167" y="518583"/>
                </a:cubicBezTo>
                <a:cubicBezTo>
                  <a:pt x="1947861" y="507736"/>
                  <a:pt x="1990708" y="501442"/>
                  <a:pt x="2010833" y="497417"/>
                </a:cubicBezTo>
                <a:cubicBezTo>
                  <a:pt x="2021416" y="486834"/>
                  <a:pt x="2033001" y="477165"/>
                  <a:pt x="2042583" y="465667"/>
                </a:cubicBezTo>
                <a:cubicBezTo>
                  <a:pt x="2050726" y="455896"/>
                  <a:pt x="2052964" y="440658"/>
                  <a:pt x="2063750" y="433917"/>
                </a:cubicBezTo>
                <a:cubicBezTo>
                  <a:pt x="2082670" y="422092"/>
                  <a:pt x="2127250" y="412750"/>
                  <a:pt x="2127250" y="412750"/>
                </a:cubicBezTo>
                <a:cubicBezTo>
                  <a:pt x="2141361" y="402167"/>
                  <a:pt x="2155230" y="391252"/>
                  <a:pt x="2169583" y="381000"/>
                </a:cubicBezTo>
                <a:cubicBezTo>
                  <a:pt x="2179933" y="373607"/>
                  <a:pt x="2192339" y="368827"/>
                  <a:pt x="2201333" y="359833"/>
                </a:cubicBezTo>
                <a:cubicBezTo>
                  <a:pt x="2210327" y="350839"/>
                  <a:pt x="2215444" y="338666"/>
                  <a:pt x="2222500" y="328083"/>
                </a:cubicBezTo>
                <a:cubicBezTo>
                  <a:pt x="2240459" y="274204"/>
                  <a:pt x="2218651" y="311406"/>
                  <a:pt x="2264833" y="285750"/>
                </a:cubicBezTo>
                <a:cubicBezTo>
                  <a:pt x="2287071" y="273396"/>
                  <a:pt x="2328333" y="243417"/>
                  <a:pt x="2328333" y="243417"/>
                </a:cubicBezTo>
                <a:cubicBezTo>
                  <a:pt x="2331861" y="232834"/>
                  <a:pt x="2333928" y="221645"/>
                  <a:pt x="2338917" y="211667"/>
                </a:cubicBezTo>
                <a:cubicBezTo>
                  <a:pt x="2344605" y="200290"/>
                  <a:pt x="2351089" y="188911"/>
                  <a:pt x="2360083" y="179917"/>
                </a:cubicBezTo>
                <a:cubicBezTo>
                  <a:pt x="2369077" y="170923"/>
                  <a:pt x="2380456" y="164438"/>
                  <a:pt x="2391833" y="158750"/>
                </a:cubicBezTo>
                <a:cubicBezTo>
                  <a:pt x="2427292" y="141021"/>
                  <a:pt x="2488660" y="140936"/>
                  <a:pt x="2518833" y="137583"/>
                </a:cubicBezTo>
                <a:cubicBezTo>
                  <a:pt x="2593292" y="112764"/>
                  <a:pt x="2501372" y="145066"/>
                  <a:pt x="2592917" y="105833"/>
                </a:cubicBezTo>
                <a:cubicBezTo>
                  <a:pt x="2603171" y="101439"/>
                  <a:pt x="2614413" y="99644"/>
                  <a:pt x="2624667" y="95250"/>
                </a:cubicBezTo>
                <a:cubicBezTo>
                  <a:pt x="2639168" y="89035"/>
                  <a:pt x="2652228" y="79623"/>
                  <a:pt x="2667000" y="74083"/>
                </a:cubicBezTo>
                <a:cubicBezTo>
                  <a:pt x="2680619" y="68976"/>
                  <a:pt x="2695347" y="67496"/>
                  <a:pt x="2709333" y="63500"/>
                </a:cubicBezTo>
                <a:cubicBezTo>
                  <a:pt x="2815644" y="33126"/>
                  <a:pt x="2651035" y="75430"/>
                  <a:pt x="2783417" y="42333"/>
                </a:cubicBezTo>
                <a:cubicBezTo>
                  <a:pt x="2794000" y="35278"/>
                  <a:pt x="2803100" y="25189"/>
                  <a:pt x="2815167" y="21167"/>
                </a:cubicBezTo>
                <a:cubicBezTo>
                  <a:pt x="2826187" y="17494"/>
                  <a:pt x="2947034" y="817"/>
                  <a:pt x="2952750" y="0"/>
                </a:cubicBezTo>
                <a:cubicBezTo>
                  <a:pt x="3005667" y="3528"/>
                  <a:pt x="3059729" y="-922"/>
                  <a:pt x="3111500" y="10583"/>
                </a:cubicBezTo>
                <a:cubicBezTo>
                  <a:pt x="3126111" y="13830"/>
                  <a:pt x="3130558" y="34400"/>
                  <a:pt x="3143250" y="42333"/>
                </a:cubicBezTo>
                <a:cubicBezTo>
                  <a:pt x="3157715" y="51374"/>
                  <a:pt x="3206806" y="67046"/>
                  <a:pt x="3227917" y="74083"/>
                </a:cubicBezTo>
                <a:cubicBezTo>
                  <a:pt x="3318909" y="134745"/>
                  <a:pt x="3203783" y="62016"/>
                  <a:pt x="3291417" y="105833"/>
                </a:cubicBezTo>
                <a:cubicBezTo>
                  <a:pt x="3344676" y="132463"/>
                  <a:pt x="3302840" y="129856"/>
                  <a:pt x="3376083" y="148167"/>
                </a:cubicBezTo>
                <a:cubicBezTo>
                  <a:pt x="3400284" y="154217"/>
                  <a:pt x="3425472" y="155222"/>
                  <a:pt x="3450167" y="158750"/>
                </a:cubicBezTo>
                <a:cubicBezTo>
                  <a:pt x="3471334" y="165806"/>
                  <a:pt x="3493711" y="169939"/>
                  <a:pt x="3513667" y="179917"/>
                </a:cubicBezTo>
                <a:cubicBezTo>
                  <a:pt x="3525600" y="185883"/>
                  <a:pt x="3569585" y="210370"/>
                  <a:pt x="3587750" y="211667"/>
                </a:cubicBezTo>
                <a:cubicBezTo>
                  <a:pt x="3675791" y="217956"/>
                  <a:pt x="3764139" y="218722"/>
                  <a:pt x="3852333" y="222250"/>
                </a:cubicBezTo>
                <a:cubicBezTo>
                  <a:pt x="3857983" y="223662"/>
                  <a:pt x="3917304" y="237342"/>
                  <a:pt x="3926417" y="243417"/>
                </a:cubicBezTo>
                <a:cubicBezTo>
                  <a:pt x="3938870" y="251719"/>
                  <a:pt x="3948585" y="263669"/>
                  <a:pt x="3958167" y="275167"/>
                </a:cubicBezTo>
                <a:cubicBezTo>
                  <a:pt x="3966310" y="284938"/>
                  <a:pt x="3969401" y="298971"/>
                  <a:pt x="3979333" y="306917"/>
                </a:cubicBezTo>
                <a:cubicBezTo>
                  <a:pt x="3988044" y="313886"/>
                  <a:pt x="4000500" y="313972"/>
                  <a:pt x="4011083" y="317500"/>
                </a:cubicBezTo>
                <a:cubicBezTo>
                  <a:pt x="4046361" y="370417"/>
                  <a:pt x="4021666" y="342194"/>
                  <a:pt x="4095750" y="391583"/>
                </a:cubicBezTo>
                <a:lnTo>
                  <a:pt x="4127500" y="412750"/>
                </a:lnTo>
                <a:cubicBezTo>
                  <a:pt x="4134724" y="434422"/>
                  <a:pt x="4140311" y="460467"/>
                  <a:pt x="4159250" y="476250"/>
                </a:cubicBezTo>
                <a:cubicBezTo>
                  <a:pt x="4171370" y="486350"/>
                  <a:pt x="4186935" y="491558"/>
                  <a:pt x="4201583" y="497417"/>
                </a:cubicBezTo>
                <a:cubicBezTo>
                  <a:pt x="4222299" y="505703"/>
                  <a:pt x="4265083" y="518583"/>
                  <a:pt x="4265083" y="518583"/>
                </a:cubicBezTo>
                <a:cubicBezTo>
                  <a:pt x="4286250" y="532694"/>
                  <a:pt x="4303903" y="554747"/>
                  <a:pt x="4328583" y="560917"/>
                </a:cubicBezTo>
                <a:cubicBezTo>
                  <a:pt x="4342694" y="564445"/>
                  <a:pt x="4356606" y="568898"/>
                  <a:pt x="4370917" y="571500"/>
                </a:cubicBezTo>
                <a:cubicBezTo>
                  <a:pt x="4435289" y="583204"/>
                  <a:pt x="4495581" y="586682"/>
                  <a:pt x="4561417" y="592667"/>
                </a:cubicBezTo>
                <a:cubicBezTo>
                  <a:pt x="4575528" y="596195"/>
                  <a:pt x="4591648" y="595182"/>
                  <a:pt x="4603750" y="603250"/>
                </a:cubicBezTo>
                <a:cubicBezTo>
                  <a:pt x="4695470" y="664396"/>
                  <a:pt x="4550837" y="609132"/>
                  <a:pt x="4656667" y="656167"/>
                </a:cubicBezTo>
                <a:cubicBezTo>
                  <a:pt x="4677056" y="665229"/>
                  <a:pt x="4720167" y="677333"/>
                  <a:pt x="4720167" y="677333"/>
                </a:cubicBezTo>
                <a:cubicBezTo>
                  <a:pt x="4730750" y="684389"/>
                  <a:pt x="4740226" y="693489"/>
                  <a:pt x="4751917" y="698500"/>
                </a:cubicBezTo>
                <a:cubicBezTo>
                  <a:pt x="4774988" y="708387"/>
                  <a:pt x="4854389" y="718594"/>
                  <a:pt x="4868333" y="719667"/>
                </a:cubicBezTo>
                <a:cubicBezTo>
                  <a:pt x="4935256" y="724815"/>
                  <a:pt x="5069417" y="730250"/>
                  <a:pt x="5069417" y="730250"/>
                </a:cubicBezTo>
              </a:path>
            </a:pathLst>
          </a:custGeom>
          <a:noFill/>
          <a:ln w="12700" cap="flat" cmpd="sng">
            <a:solidFill>
              <a:srgbClr val="FF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37"/>
          <p:cNvSpPr txBox="1"/>
          <p:nvPr/>
        </p:nvSpPr>
        <p:spPr>
          <a:xfrm>
            <a:off x="4794718" y="3960808"/>
            <a:ext cx="9996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temperature</a:t>
            </a:r>
            <a:endParaRPr sz="1200"/>
          </a:p>
        </p:txBody>
      </p:sp>
      <p:sp>
        <p:nvSpPr>
          <p:cNvPr id="245" name="Google Shape;245;p37"/>
          <p:cNvSpPr txBox="1"/>
          <p:nvPr/>
        </p:nvSpPr>
        <p:spPr>
          <a:xfrm>
            <a:off x="4794718" y="3260900"/>
            <a:ext cx="10029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precipitation</a:t>
            </a:r>
            <a:endParaRPr sz="1200">
              <a:solidFill>
                <a:srgbClr val="008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37"/>
          <p:cNvSpPr txBox="1"/>
          <p:nvPr/>
        </p:nvSpPr>
        <p:spPr>
          <a:xfrm rot="1717327">
            <a:off x="6231084" y="2543327"/>
            <a:ext cx="2119280" cy="52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Example wine grapes</a:t>
            </a:r>
            <a:endParaRPr sz="1200"/>
          </a:p>
        </p:txBody>
      </p:sp>
      <p:sp>
        <p:nvSpPr>
          <p:cNvPr id="247" name="Google Shape;247;p37"/>
          <p:cNvSpPr txBox="1"/>
          <p:nvPr/>
        </p:nvSpPr>
        <p:spPr>
          <a:xfrm>
            <a:off x="3929475" y="2524125"/>
            <a:ext cx="2306400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20 days in August</a:t>
            </a:r>
            <a:endParaRPr sz="1200"/>
          </a:p>
          <a:p>
            <a:pPr marL="241300" marR="0" lvl="0" indent="-2413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Char char="-"/>
            </a:pPr>
            <a:r>
              <a:rPr lang="d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heavy rain</a:t>
            </a:r>
            <a:endParaRPr sz="1200"/>
          </a:p>
          <a:p>
            <a:pPr marL="241300" marR="0" lvl="0" indent="-2413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libri"/>
              <a:buChar char="-"/>
            </a:pPr>
            <a:r>
              <a:rPr lang="d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too Low temperatures</a:t>
            </a:r>
            <a:endParaRPr sz="1200"/>
          </a:p>
        </p:txBody>
      </p:sp>
      <p:sp>
        <p:nvSpPr>
          <p:cNvPr id="248" name="Google Shape;248;p37"/>
          <p:cNvSpPr/>
          <p:nvPr/>
        </p:nvSpPr>
        <p:spPr>
          <a:xfrm>
            <a:off x="4130431" y="4185869"/>
            <a:ext cx="439500" cy="108300"/>
          </a:xfrm>
          <a:prstGeom prst="rect">
            <a:avLst/>
          </a:prstGeom>
          <a:gradFill>
            <a:gsLst>
              <a:gs pos="0">
                <a:srgbClr val="70A5DA"/>
              </a:gs>
              <a:gs pos="50000">
                <a:srgbClr val="539BDB"/>
              </a:gs>
              <a:gs pos="100000">
                <a:srgbClr val="4288C8"/>
              </a:gs>
            </a:gsLst>
            <a:lin ang="5400000" scaled="0"/>
          </a:gradFill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37"/>
          <p:cNvSpPr txBox="1"/>
          <p:nvPr/>
        </p:nvSpPr>
        <p:spPr>
          <a:xfrm rot="1758697">
            <a:off x="5945719" y="2781211"/>
            <a:ext cx="2293083" cy="4737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Wine Grapes don‘t like too much rain</a:t>
            </a:r>
            <a:endParaRPr sz="12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entury Gothic"/>
              <a:buNone/>
            </a:pPr>
            <a:r>
              <a:rPr lang="de"/>
              <a:t>The Smart Contract</a:t>
            </a:r>
            <a:endParaRPr sz="1200"/>
          </a:p>
        </p:txBody>
      </p:sp>
      <p:pic>
        <p:nvPicPr>
          <p:cNvPr id="255" name="Google Shape;255;p38" descr="Unknown-6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60454" y="1108040"/>
            <a:ext cx="546321" cy="546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8"/>
          <p:cNvSpPr txBox="1"/>
          <p:nvPr/>
        </p:nvSpPr>
        <p:spPr>
          <a:xfrm>
            <a:off x="2416025" y="1194950"/>
            <a:ext cx="5986200" cy="28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AutoNum type="arabicPeriod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Farmer decides what weather event he likes to insure against.</a:t>
            </a:r>
            <a:b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These rules will be defined in a smart contract and he pays in the related premium in the form of tokens.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AutoNum type="arabicPeriod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Individuals (crowd) or Underwriters can contribute to the required insurance on the P2P Platform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457200" marR="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AutoNum type="arabicPeriod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When the required insurance amount is reached, the smart contract gets activated and the tokens of all contributers locked in the contract</a:t>
            </a:r>
            <a:endParaRPr sz="1200"/>
          </a:p>
        </p:txBody>
      </p:sp>
      <p:pic>
        <p:nvPicPr>
          <p:cNvPr id="257" name="Google Shape;257;p38" descr="trustees.png"/>
          <p:cNvPicPr preferRelativeResize="0"/>
          <p:nvPr/>
        </p:nvPicPr>
        <p:blipFill rotWithShape="1">
          <a:blip r:embed="rId4">
            <a:alphaModFix/>
          </a:blip>
          <a:srcRect l="32158" t="22985" r="47114" b="27433"/>
          <a:stretch/>
        </p:blipFill>
        <p:spPr>
          <a:xfrm>
            <a:off x="1119725" y="2285817"/>
            <a:ext cx="380175" cy="415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8" name="Google Shape;258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8450" y="1261800"/>
            <a:ext cx="238775" cy="23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8450" y="2553188"/>
            <a:ext cx="238775" cy="23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19728" y="2701395"/>
            <a:ext cx="380175" cy="3801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1" name="Google Shape;261;p38"/>
          <p:cNvCxnSpPr>
            <a:stCxn id="255" idx="3"/>
            <a:endCxn id="258" idx="1"/>
          </p:cNvCxnSpPr>
          <p:nvPr/>
        </p:nvCxnSpPr>
        <p:spPr>
          <a:xfrm>
            <a:off x="1506775" y="1381190"/>
            <a:ext cx="501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2" name="Google Shape;262;p38"/>
          <p:cNvCxnSpPr>
            <a:stCxn id="257" idx="3"/>
          </p:cNvCxnSpPr>
          <p:nvPr/>
        </p:nvCxnSpPr>
        <p:spPr>
          <a:xfrm>
            <a:off x="1499900" y="2493609"/>
            <a:ext cx="435600" cy="15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63" name="Google Shape;263;p38"/>
          <p:cNvCxnSpPr>
            <a:stCxn id="260" idx="3"/>
          </p:cNvCxnSpPr>
          <p:nvPr/>
        </p:nvCxnSpPr>
        <p:spPr>
          <a:xfrm rot="10800000" flipH="1">
            <a:off x="1499903" y="2739691"/>
            <a:ext cx="435600" cy="15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64" name="Google Shape;264;p38"/>
          <p:cNvSpPr txBox="1"/>
          <p:nvPr/>
        </p:nvSpPr>
        <p:spPr>
          <a:xfrm>
            <a:off x="860925" y="2947325"/>
            <a:ext cx="3282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/>
              <a:t>20</a:t>
            </a:r>
            <a:endParaRPr sz="900"/>
          </a:p>
        </p:txBody>
      </p:sp>
      <p:sp>
        <p:nvSpPr>
          <p:cNvPr id="265" name="Google Shape;265;p38"/>
          <p:cNvSpPr txBox="1"/>
          <p:nvPr/>
        </p:nvSpPr>
        <p:spPr>
          <a:xfrm>
            <a:off x="1069513" y="3081575"/>
            <a:ext cx="3282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/>
              <a:t>60</a:t>
            </a:r>
            <a:endParaRPr sz="900"/>
          </a:p>
        </p:txBody>
      </p:sp>
      <p:sp>
        <p:nvSpPr>
          <p:cNvPr id="266" name="Google Shape;266;p38"/>
          <p:cNvSpPr txBox="1"/>
          <p:nvPr/>
        </p:nvSpPr>
        <p:spPr>
          <a:xfrm>
            <a:off x="833325" y="2730988"/>
            <a:ext cx="3282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/>
              <a:t>20</a:t>
            </a:r>
            <a:endParaRPr sz="900"/>
          </a:p>
        </p:txBody>
      </p:sp>
      <p:sp>
        <p:nvSpPr>
          <p:cNvPr id="267" name="Google Shape;267;p38"/>
          <p:cNvSpPr txBox="1"/>
          <p:nvPr/>
        </p:nvSpPr>
        <p:spPr>
          <a:xfrm>
            <a:off x="757000" y="2292750"/>
            <a:ext cx="5463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/>
              <a:t>1000</a:t>
            </a:r>
            <a:endParaRPr sz="900"/>
          </a:p>
        </p:txBody>
      </p:sp>
      <p:sp>
        <p:nvSpPr>
          <p:cNvPr id="268" name="Google Shape;268;p38"/>
          <p:cNvSpPr txBox="1"/>
          <p:nvPr/>
        </p:nvSpPr>
        <p:spPr>
          <a:xfrm>
            <a:off x="1787349" y="2716050"/>
            <a:ext cx="7608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/>
              <a:t>1100/3000</a:t>
            </a:r>
            <a:endParaRPr sz="900"/>
          </a:p>
        </p:txBody>
      </p:sp>
      <p:pic>
        <p:nvPicPr>
          <p:cNvPr id="269" name="Google Shape;26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48225" y="3782738"/>
            <a:ext cx="238775" cy="23877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8"/>
          <p:cNvSpPr txBox="1"/>
          <p:nvPr/>
        </p:nvSpPr>
        <p:spPr>
          <a:xfrm>
            <a:off x="1150924" y="3945600"/>
            <a:ext cx="7608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/>
              <a:t>3000/3000</a:t>
            </a:r>
            <a:endParaRPr sz="900"/>
          </a:p>
        </p:txBody>
      </p:sp>
      <p:cxnSp>
        <p:nvCxnSpPr>
          <p:cNvPr id="271" name="Google Shape;271;p38"/>
          <p:cNvCxnSpPr/>
          <p:nvPr/>
        </p:nvCxnSpPr>
        <p:spPr>
          <a:xfrm>
            <a:off x="1266050" y="3730650"/>
            <a:ext cx="122700" cy="6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2" name="Google Shape;272;p38"/>
          <p:cNvCxnSpPr/>
          <p:nvPr/>
        </p:nvCxnSpPr>
        <p:spPr>
          <a:xfrm flipH="1">
            <a:off x="1687000" y="3606575"/>
            <a:ext cx="17220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3" name="Google Shape;273;p38"/>
          <p:cNvCxnSpPr/>
          <p:nvPr/>
        </p:nvCxnSpPr>
        <p:spPr>
          <a:xfrm rot="10800000">
            <a:off x="1557113" y="3560138"/>
            <a:ext cx="10500" cy="14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74" name="Google Shape;274;p3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747839" y="3775914"/>
            <a:ext cx="172200" cy="172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8"/>
          <p:cNvSpPr txBox="1"/>
          <p:nvPr/>
        </p:nvSpPr>
        <p:spPr>
          <a:xfrm>
            <a:off x="1616150" y="1009825"/>
            <a:ext cx="4356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/>
              <a:t>60</a:t>
            </a:r>
            <a:endParaRPr sz="9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9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Century Gothic"/>
              <a:buNone/>
            </a:pPr>
            <a:r>
              <a:rPr lang="de"/>
              <a:t>The Smart Contract - Execution</a:t>
            </a:r>
            <a:endParaRPr sz="1200"/>
          </a:p>
        </p:txBody>
      </p:sp>
      <p:sp>
        <p:nvSpPr>
          <p:cNvPr id="281" name="Google Shape;281;p39"/>
          <p:cNvSpPr txBox="1"/>
          <p:nvPr/>
        </p:nvSpPr>
        <p:spPr>
          <a:xfrm>
            <a:off x="2416024" y="1042550"/>
            <a:ext cx="6887081" cy="28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 	The Smart Contract continuously receives sensor data and</a:t>
            </a:r>
            <a:br>
              <a:rPr lang="d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d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checks if the agreed threshold will be reached</a:t>
            </a:r>
            <a:endParaRPr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5a.	If a critical event is triggered, the farmer will immediately</a:t>
            </a:r>
            <a:br>
              <a:rPr lang="d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d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receive the payout of all tokens locked in the smart contract</a:t>
            </a:r>
            <a:endParaRPr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5b.	If the smart contract expires without being triggered, contributors</a:t>
            </a:r>
            <a:br>
              <a:rPr lang="d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de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receive back their deposit plus their share of the farmer’s premium</a:t>
            </a:r>
            <a:endParaRPr sz="1200" dirty="0"/>
          </a:p>
        </p:txBody>
      </p:sp>
      <p:pic>
        <p:nvPicPr>
          <p:cNvPr id="282" name="Google Shape;28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8450" y="1109400"/>
            <a:ext cx="238775" cy="238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3" name="Google Shape;283;p39"/>
          <p:cNvCxnSpPr>
            <a:stCxn id="284" idx="3"/>
            <a:endCxn id="282" idx="1"/>
          </p:cNvCxnSpPr>
          <p:nvPr/>
        </p:nvCxnSpPr>
        <p:spPr>
          <a:xfrm>
            <a:off x="1506850" y="1228788"/>
            <a:ext cx="501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med" len="med"/>
            <a:tailEnd type="triangle" w="med" len="med"/>
          </a:ln>
        </p:spPr>
      </p:cxnSp>
      <p:pic>
        <p:nvPicPr>
          <p:cNvPr id="285" name="Google Shape;28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750" y="2084750"/>
            <a:ext cx="238775" cy="23877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9"/>
          <p:cNvSpPr txBox="1"/>
          <p:nvPr/>
        </p:nvSpPr>
        <p:spPr>
          <a:xfrm>
            <a:off x="1424649" y="1904813"/>
            <a:ext cx="7608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/>
              <a:t>3000</a:t>
            </a:r>
            <a:endParaRPr sz="900"/>
          </a:p>
        </p:txBody>
      </p:sp>
      <p:cxnSp>
        <p:nvCxnSpPr>
          <p:cNvPr id="287" name="Google Shape;287;p39"/>
          <p:cNvCxnSpPr/>
          <p:nvPr/>
        </p:nvCxnSpPr>
        <p:spPr>
          <a:xfrm>
            <a:off x="766575" y="2032663"/>
            <a:ext cx="122700" cy="6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39"/>
          <p:cNvCxnSpPr/>
          <p:nvPr/>
        </p:nvCxnSpPr>
        <p:spPr>
          <a:xfrm flipH="1">
            <a:off x="1187525" y="1908588"/>
            <a:ext cx="17220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9" name="Google Shape;289;p39"/>
          <p:cNvCxnSpPr/>
          <p:nvPr/>
        </p:nvCxnSpPr>
        <p:spPr>
          <a:xfrm rot="10800000">
            <a:off x="1057638" y="1862150"/>
            <a:ext cx="10500" cy="14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0" name="Google Shape;290;p39"/>
          <p:cNvSpPr txBox="1"/>
          <p:nvPr/>
        </p:nvSpPr>
        <p:spPr>
          <a:xfrm>
            <a:off x="620213" y="4020350"/>
            <a:ext cx="1555200" cy="13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blockchain</a:t>
            </a:r>
            <a:br>
              <a:rPr lang="de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de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allows for</a:t>
            </a:r>
            <a:endParaRPr sz="1200" b="1"/>
          </a:p>
        </p:txBody>
      </p:sp>
      <p:grpSp>
        <p:nvGrpSpPr>
          <p:cNvPr id="291" name="Google Shape;291;p39"/>
          <p:cNvGrpSpPr/>
          <p:nvPr/>
        </p:nvGrpSpPr>
        <p:grpSpPr>
          <a:xfrm>
            <a:off x="976631" y="957273"/>
            <a:ext cx="553991" cy="581833"/>
            <a:chOff x="4913310" y="1703198"/>
            <a:chExt cx="2643086" cy="2775919"/>
          </a:xfrm>
        </p:grpSpPr>
        <p:pic>
          <p:nvPicPr>
            <p:cNvPr id="292" name="Google Shape;292;p39" descr="Unbenannt.png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 rot="6634831">
              <a:off x="5500307" y="2643370"/>
              <a:ext cx="2231705" cy="117069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93" name="Google Shape;293;p39"/>
            <p:cNvSpPr/>
            <p:nvPr/>
          </p:nvSpPr>
          <p:spPr>
            <a:xfrm rot="-7393115">
              <a:off x="5807042" y="2225812"/>
              <a:ext cx="717917" cy="621023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9125" tIns="39550" rIns="79125" bIns="395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39"/>
            <p:cNvSpPr/>
            <p:nvPr/>
          </p:nvSpPr>
          <p:spPr>
            <a:xfrm rot="-7393245">
              <a:off x="5502271" y="2158872"/>
              <a:ext cx="995498" cy="861192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9125" tIns="39550" rIns="79125" bIns="395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39"/>
            <p:cNvSpPr/>
            <p:nvPr/>
          </p:nvSpPr>
          <p:spPr>
            <a:xfrm rot="-7393383">
              <a:off x="5159877" y="2011802"/>
              <a:ext cx="1602665" cy="1386493"/>
            </a:xfrm>
            <a:prstGeom prst="arc">
              <a:avLst>
                <a:gd name="adj1" fmla="val 16200000"/>
                <a:gd name="adj2" fmla="val 0"/>
              </a:avLst>
            </a:prstGeom>
            <a:noFill/>
            <a:ln w="12700" cap="flat" cmpd="sng">
              <a:solidFill>
                <a:schemeClr val="accen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79125" tIns="39550" rIns="79125" bIns="3955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96" name="Google Shape;296;p39" descr="Unknown-6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54679" y="1915927"/>
            <a:ext cx="546321" cy="546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7" name="Google Shape;297;p39"/>
          <p:cNvCxnSpPr/>
          <p:nvPr/>
        </p:nvCxnSpPr>
        <p:spPr>
          <a:xfrm>
            <a:off x="1455725" y="2189077"/>
            <a:ext cx="501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98" name="Google Shape;298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2234" y="2032672"/>
            <a:ext cx="238775" cy="238775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9"/>
          <p:cNvSpPr/>
          <p:nvPr/>
        </p:nvSpPr>
        <p:spPr>
          <a:xfrm>
            <a:off x="2887900" y="3954375"/>
            <a:ext cx="1758300" cy="745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immutable trusted environment</a:t>
            </a:r>
            <a:endParaRPr/>
          </a:p>
        </p:txBody>
      </p:sp>
      <p:sp>
        <p:nvSpPr>
          <p:cNvPr id="300" name="Google Shape;300;p39"/>
          <p:cNvSpPr/>
          <p:nvPr/>
        </p:nvSpPr>
        <p:spPr>
          <a:xfrm>
            <a:off x="4896594" y="3954375"/>
            <a:ext cx="1758300" cy="745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connect multiple parties peer 2 peer</a:t>
            </a:r>
            <a:endParaRPr/>
          </a:p>
        </p:txBody>
      </p:sp>
      <p:sp>
        <p:nvSpPr>
          <p:cNvPr id="301" name="Google Shape;301;p39"/>
          <p:cNvSpPr/>
          <p:nvPr/>
        </p:nvSpPr>
        <p:spPr>
          <a:xfrm>
            <a:off x="6905287" y="3954375"/>
            <a:ext cx="1758300" cy="745500"/>
          </a:xfrm>
          <a:prstGeom prst="flowChartAlternateProcess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immediate settlement without paperwork</a:t>
            </a:r>
            <a:endParaRPr/>
          </a:p>
        </p:txBody>
      </p:sp>
      <p:sp>
        <p:nvSpPr>
          <p:cNvPr id="302" name="Google Shape;302;p39"/>
          <p:cNvSpPr/>
          <p:nvPr/>
        </p:nvSpPr>
        <p:spPr>
          <a:xfrm>
            <a:off x="2104575" y="4114725"/>
            <a:ext cx="681900" cy="4248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03" name="Google Shape;30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1488" y="3248275"/>
            <a:ext cx="238775" cy="23877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9"/>
          <p:cNvSpPr txBox="1"/>
          <p:nvPr/>
        </p:nvSpPr>
        <p:spPr>
          <a:xfrm>
            <a:off x="1547386" y="2915938"/>
            <a:ext cx="760800" cy="3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900"/>
              <a:t>3000</a:t>
            </a:r>
            <a:endParaRPr sz="900"/>
          </a:p>
        </p:txBody>
      </p:sp>
      <p:cxnSp>
        <p:nvCxnSpPr>
          <p:cNvPr id="305" name="Google Shape;305;p39"/>
          <p:cNvCxnSpPr/>
          <p:nvPr/>
        </p:nvCxnSpPr>
        <p:spPr>
          <a:xfrm>
            <a:off x="889313" y="3196188"/>
            <a:ext cx="122700" cy="6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6" name="Google Shape;306;p39"/>
          <p:cNvCxnSpPr/>
          <p:nvPr/>
        </p:nvCxnSpPr>
        <p:spPr>
          <a:xfrm flipH="1">
            <a:off x="1310263" y="3072113"/>
            <a:ext cx="17220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7" name="Google Shape;307;p39"/>
          <p:cNvCxnSpPr/>
          <p:nvPr/>
        </p:nvCxnSpPr>
        <p:spPr>
          <a:xfrm rot="10800000">
            <a:off x="1180375" y="3025675"/>
            <a:ext cx="10500" cy="14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8" name="Google Shape;308;p39"/>
          <p:cNvCxnSpPr>
            <a:stCxn id="309" idx="3"/>
            <a:endCxn id="304" idx="2"/>
          </p:cNvCxnSpPr>
          <p:nvPr/>
        </p:nvCxnSpPr>
        <p:spPr>
          <a:xfrm rot="10800000" flipH="1">
            <a:off x="1563747" y="3236984"/>
            <a:ext cx="363900" cy="7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09" name="Google Shape;309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24972" y="3196197"/>
            <a:ext cx="238775" cy="238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0" name="Google Shape;310;p39"/>
          <p:cNvCxnSpPr/>
          <p:nvPr/>
        </p:nvCxnSpPr>
        <p:spPr>
          <a:xfrm rot="10800000" flipH="1">
            <a:off x="1612486" y="3160738"/>
            <a:ext cx="315300" cy="7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1" name="Google Shape;311;p39"/>
          <p:cNvCxnSpPr/>
          <p:nvPr/>
        </p:nvCxnSpPr>
        <p:spPr>
          <a:xfrm>
            <a:off x="1612486" y="3467938"/>
            <a:ext cx="296400" cy="4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2" name="Google Shape;312;p39"/>
          <p:cNvCxnSpPr/>
          <p:nvPr/>
        </p:nvCxnSpPr>
        <p:spPr>
          <a:xfrm>
            <a:off x="1597900" y="3506675"/>
            <a:ext cx="264900" cy="94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3" name="Google Shape;313;p39"/>
          <p:cNvCxnSpPr/>
          <p:nvPr/>
        </p:nvCxnSpPr>
        <p:spPr>
          <a:xfrm>
            <a:off x="1612486" y="3391738"/>
            <a:ext cx="296400" cy="4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14" name="Google Shape;314;p39"/>
          <p:cNvCxnSpPr/>
          <p:nvPr/>
        </p:nvCxnSpPr>
        <p:spPr>
          <a:xfrm rot="10800000" flipH="1">
            <a:off x="1624011" y="3331000"/>
            <a:ext cx="362100" cy="4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315" name="Google Shape;315;p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010978" y="3287633"/>
            <a:ext cx="380175" cy="38019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6" name="Google Shape;316;p39" descr="trustees.png"/>
          <p:cNvPicPr preferRelativeResize="0"/>
          <p:nvPr/>
        </p:nvPicPr>
        <p:blipFill rotWithShape="1">
          <a:blip r:embed="rId8">
            <a:alphaModFix/>
          </a:blip>
          <a:srcRect l="32158" t="22985" r="47114" b="27433"/>
          <a:stretch/>
        </p:blipFill>
        <p:spPr>
          <a:xfrm>
            <a:off x="1981750" y="2839092"/>
            <a:ext cx="380175" cy="41558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3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92522" y="3317196"/>
            <a:ext cx="172200" cy="19680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8" name="Google Shape;318;p3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51647" y="2160121"/>
            <a:ext cx="172200" cy="196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dk1"/>
        </a:solidFill>
        <a:effectLst/>
      </p:bgPr>
    </p:bg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0"/>
          <p:cNvSpPr txBox="1">
            <a:spLocks noGrp="1"/>
          </p:cNvSpPr>
          <p:nvPr>
            <p:ph type="title"/>
          </p:nvPr>
        </p:nvSpPr>
        <p:spPr>
          <a:xfrm>
            <a:off x="0" y="2298537"/>
            <a:ext cx="91440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100"/>
              <a:buFont typeface="Century Gothic"/>
              <a:buNone/>
            </a:pPr>
            <a:r>
              <a:rPr lang="de">
                <a:solidFill>
                  <a:srgbClr val="F2F2F2"/>
                </a:solidFill>
              </a:rPr>
              <a:t>GO TO MARKET</a:t>
            </a:r>
            <a:endParaRPr sz="3100" b="0" i="0" u="none" strike="noStrike" cap="none">
              <a:solidFill>
                <a:srgbClr val="F2F2F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1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546300"/>
          </a:xfrm>
          <a:prstGeom prst="rect">
            <a:avLst/>
          </a:prstGeom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MARKET</a:t>
            </a:r>
            <a:endParaRPr/>
          </a:p>
        </p:txBody>
      </p:sp>
      <p:pic>
        <p:nvPicPr>
          <p:cNvPr id="329" name="Google Shape;32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0" y="1179013"/>
            <a:ext cx="1828800" cy="170497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1"/>
          <p:cNvSpPr txBox="1"/>
          <p:nvPr/>
        </p:nvSpPr>
        <p:spPr>
          <a:xfrm>
            <a:off x="2696635" y="1421430"/>
            <a:ext cx="7470300" cy="7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2413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560 Mio. farmers worldwide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•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200 Bn. weather damage/year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is covered nowadays?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546100" marR="0" lvl="1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entury Gothic"/>
              <a:buChar char="•"/>
            </a:pPr>
            <a:r>
              <a:rPr lang="de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only 5% of farmers have access to futures market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546100" marR="0" lvl="1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entury Gothic"/>
              <a:buChar char="•"/>
            </a:pPr>
            <a:r>
              <a:rPr lang="de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potential competitors focussing on public data only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What is assumed for the business case?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546100" lvl="1" indent="-2413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entury Gothic"/>
              <a:buChar char="•"/>
            </a:pPr>
            <a:r>
              <a:rPr lang="de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average 2 ha of land (80% of farmers worldwide)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546100" lvl="1" indent="-2413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entury Gothic"/>
              <a:buChar char="•"/>
            </a:pPr>
            <a:r>
              <a:rPr lang="de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 out of 100 farmers suffers from a crop incident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546100" lvl="1" indent="-2413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entury Gothic"/>
              <a:buChar char="•"/>
            </a:pPr>
            <a:r>
              <a:rPr lang="de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average crop shortfall of 3.000 Euro for 2 ha (corn, Forex)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5461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making a shortfall insurance 60€  (2% of harvest value, e.g. Munich Re)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54610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	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2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546300"/>
          </a:xfrm>
          <a:prstGeom prst="rect">
            <a:avLst/>
          </a:prstGeom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GROWTH TRACK</a:t>
            </a:r>
            <a:endParaRPr/>
          </a:p>
        </p:txBody>
      </p:sp>
      <p:pic>
        <p:nvPicPr>
          <p:cNvPr id="336" name="Google Shape;33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6375" y="1000400"/>
            <a:ext cx="4378575" cy="33548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42"/>
          <p:cNvSpPr/>
          <p:nvPr/>
        </p:nvSpPr>
        <p:spPr>
          <a:xfrm>
            <a:off x="1832023" y="2082225"/>
            <a:ext cx="1203300" cy="6093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Voucher</a:t>
            </a:r>
            <a:br>
              <a:rPr lang="de" sz="1100"/>
            </a:br>
            <a:r>
              <a:rPr lang="de" sz="1100"/>
              <a:t>60 €</a:t>
            </a:r>
            <a:endParaRPr sz="1100"/>
          </a:p>
        </p:txBody>
      </p:sp>
      <p:sp>
        <p:nvSpPr>
          <p:cNvPr id="338" name="Google Shape;338;p42"/>
          <p:cNvSpPr/>
          <p:nvPr/>
        </p:nvSpPr>
        <p:spPr>
          <a:xfrm>
            <a:off x="1832023" y="2691719"/>
            <a:ext cx="1203300" cy="458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Device</a:t>
            </a:r>
            <a:br>
              <a:rPr lang="de" sz="1100"/>
            </a:br>
            <a:r>
              <a:rPr lang="de" sz="1100"/>
              <a:t>40€</a:t>
            </a:r>
            <a:endParaRPr sz="1100"/>
          </a:p>
        </p:txBody>
      </p:sp>
      <p:sp>
        <p:nvSpPr>
          <p:cNvPr id="339" name="Google Shape;339;p42"/>
          <p:cNvSpPr/>
          <p:nvPr/>
        </p:nvSpPr>
        <p:spPr>
          <a:xfrm>
            <a:off x="628650" y="2082225"/>
            <a:ext cx="1203300" cy="1067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Crowdfunding Investment of</a:t>
            </a:r>
            <a:endParaRPr sz="11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100€ each</a:t>
            </a:r>
            <a:endParaRPr sz="1100"/>
          </a:p>
        </p:txBody>
      </p:sp>
      <p:sp>
        <p:nvSpPr>
          <p:cNvPr id="340" name="Google Shape;340;p42"/>
          <p:cNvSpPr txBox="1"/>
          <p:nvPr/>
        </p:nvSpPr>
        <p:spPr>
          <a:xfrm>
            <a:off x="628650" y="1404150"/>
            <a:ext cx="5436000" cy="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Crowdfunding to start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Goal 1Mio. € &gt; 10.000 Devices:</a:t>
            </a:r>
            <a:endParaRPr/>
          </a:p>
        </p:txBody>
      </p:sp>
      <p:sp>
        <p:nvSpPr>
          <p:cNvPr id="341" name="Google Shape;341;p42"/>
          <p:cNvSpPr txBox="1"/>
          <p:nvPr/>
        </p:nvSpPr>
        <p:spPr>
          <a:xfrm>
            <a:off x="6292625" y="1070675"/>
            <a:ext cx="5436000" cy="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Continuous Business</a:t>
            </a:r>
            <a:endParaRPr/>
          </a:p>
        </p:txBody>
      </p:sp>
      <p:cxnSp>
        <p:nvCxnSpPr>
          <p:cNvPr id="342" name="Google Shape;342;p42"/>
          <p:cNvCxnSpPr/>
          <p:nvPr/>
        </p:nvCxnSpPr>
        <p:spPr>
          <a:xfrm>
            <a:off x="6927200" y="1519450"/>
            <a:ext cx="103800" cy="117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3" name="Google Shape;343;p42"/>
          <p:cNvCxnSpPr/>
          <p:nvPr/>
        </p:nvCxnSpPr>
        <p:spPr>
          <a:xfrm>
            <a:off x="3118050" y="1962150"/>
            <a:ext cx="2166900" cy="165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44" name="Google Shape;344;p42"/>
          <p:cNvSpPr txBox="1"/>
          <p:nvPr/>
        </p:nvSpPr>
        <p:spPr>
          <a:xfrm>
            <a:off x="628650" y="3766950"/>
            <a:ext cx="5436000" cy="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Revenue Model</a:t>
            </a:r>
            <a:endParaRPr/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Weather Block will earn from each transaction</a:t>
            </a:r>
            <a:endParaRPr/>
          </a:p>
          <a:p>
            <a:pPr marL="546100" lvl="1" indent="-2413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entury Gothic"/>
              <a:buChar char="•"/>
            </a:pPr>
            <a:r>
              <a:rPr lang="de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10% from premiums  6 Euro/year</a:t>
            </a:r>
            <a:endParaRPr sz="10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546100" lvl="1" indent="-2413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entury Gothic"/>
              <a:buChar char="•"/>
            </a:pPr>
            <a:r>
              <a:rPr lang="de" sz="10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10% from insurance payout  3 Euro/year (10% x 3000/100)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3"/>
          <p:cNvSpPr txBox="1">
            <a:spLocks noGrp="1"/>
          </p:cNvSpPr>
          <p:nvPr>
            <p:ph type="title"/>
          </p:nvPr>
        </p:nvSpPr>
        <p:spPr>
          <a:xfrm>
            <a:off x="931985" y="273845"/>
            <a:ext cx="72801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3D40"/>
              </a:buClr>
              <a:buSzPts val="3100"/>
              <a:buFont typeface="Century Gothic"/>
              <a:buNone/>
            </a:pPr>
            <a:r>
              <a:rPr lang="de">
                <a:solidFill>
                  <a:srgbClr val="3E3D40"/>
                </a:solidFill>
              </a:rPr>
              <a:t>ROADMAP</a:t>
            </a:r>
            <a:endParaRPr sz="3100" b="0" i="0" u="none" strike="noStrike" cap="none">
              <a:solidFill>
                <a:srgbClr val="97B4CC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50" name="Google Shape;350;p43"/>
          <p:cNvSpPr txBox="1"/>
          <p:nvPr/>
        </p:nvSpPr>
        <p:spPr>
          <a:xfrm>
            <a:off x="931980" y="1194934"/>
            <a:ext cx="3296100" cy="3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241300" lvl="0" indent="-2413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•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Private Investment</a:t>
            </a:r>
            <a:b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and/or Crowdfunding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•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IoT Device Prototype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•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Reach out to Farmers</a:t>
            </a:r>
            <a:b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(e.g. LOI with cooperatives)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•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Pilot Beta (on field testing)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51" name="Google Shape;351;p43"/>
          <p:cNvSpPr txBox="1"/>
          <p:nvPr/>
        </p:nvSpPr>
        <p:spPr>
          <a:xfrm>
            <a:off x="4481899" y="1194925"/>
            <a:ext cx="4011900" cy="31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2413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•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P2P Platform working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•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Private Beta (crowd and selected farmers)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•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Public rollout with 10.000 Farmers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open to the public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500.000 farmers connected by end of 2020</a:t>
            </a:r>
            <a:endParaRPr b="1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52" name="Google Shape;352;p43"/>
          <p:cNvSpPr/>
          <p:nvPr/>
        </p:nvSpPr>
        <p:spPr>
          <a:xfrm>
            <a:off x="931975" y="1603700"/>
            <a:ext cx="179400" cy="5463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43"/>
          <p:cNvSpPr/>
          <p:nvPr/>
        </p:nvSpPr>
        <p:spPr>
          <a:xfrm>
            <a:off x="931975" y="2441900"/>
            <a:ext cx="179400" cy="431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43"/>
          <p:cNvSpPr/>
          <p:nvPr/>
        </p:nvSpPr>
        <p:spPr>
          <a:xfrm>
            <a:off x="931975" y="3127700"/>
            <a:ext cx="179400" cy="6756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43"/>
          <p:cNvSpPr/>
          <p:nvPr/>
        </p:nvSpPr>
        <p:spPr>
          <a:xfrm>
            <a:off x="4506975" y="1451300"/>
            <a:ext cx="179400" cy="445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43"/>
          <p:cNvSpPr/>
          <p:nvPr/>
        </p:nvSpPr>
        <p:spPr>
          <a:xfrm>
            <a:off x="4506975" y="2137100"/>
            <a:ext cx="179400" cy="7365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43"/>
          <p:cNvSpPr/>
          <p:nvPr/>
        </p:nvSpPr>
        <p:spPr>
          <a:xfrm>
            <a:off x="4506975" y="3127700"/>
            <a:ext cx="179400" cy="5463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43"/>
          <p:cNvSpPr txBox="1"/>
          <p:nvPr/>
        </p:nvSpPr>
        <p:spPr>
          <a:xfrm>
            <a:off x="208825" y="1696400"/>
            <a:ext cx="8001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Aug 2018</a:t>
            </a:r>
            <a:endParaRPr sz="1100"/>
          </a:p>
        </p:txBody>
      </p:sp>
      <p:sp>
        <p:nvSpPr>
          <p:cNvPr id="359" name="Google Shape;359;p43"/>
          <p:cNvSpPr txBox="1"/>
          <p:nvPr/>
        </p:nvSpPr>
        <p:spPr>
          <a:xfrm>
            <a:off x="184675" y="2458400"/>
            <a:ext cx="8484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Dec 2018</a:t>
            </a:r>
            <a:endParaRPr sz="1100"/>
          </a:p>
        </p:txBody>
      </p:sp>
      <p:sp>
        <p:nvSpPr>
          <p:cNvPr id="360" name="Google Shape;360;p43"/>
          <p:cNvSpPr txBox="1"/>
          <p:nvPr/>
        </p:nvSpPr>
        <p:spPr>
          <a:xfrm>
            <a:off x="184675" y="3258200"/>
            <a:ext cx="8484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Feb 2019</a:t>
            </a:r>
            <a:endParaRPr sz="1100"/>
          </a:p>
        </p:txBody>
      </p:sp>
      <p:sp>
        <p:nvSpPr>
          <p:cNvPr id="361" name="Google Shape;361;p43"/>
          <p:cNvSpPr txBox="1"/>
          <p:nvPr/>
        </p:nvSpPr>
        <p:spPr>
          <a:xfrm>
            <a:off x="3723675" y="1522100"/>
            <a:ext cx="9627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Apr 2019</a:t>
            </a:r>
            <a:endParaRPr sz="1100"/>
          </a:p>
        </p:txBody>
      </p:sp>
      <p:sp>
        <p:nvSpPr>
          <p:cNvPr id="362" name="Google Shape;362;p43"/>
          <p:cNvSpPr txBox="1"/>
          <p:nvPr/>
        </p:nvSpPr>
        <p:spPr>
          <a:xfrm>
            <a:off x="3723675" y="2324900"/>
            <a:ext cx="9627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May 2019</a:t>
            </a:r>
            <a:endParaRPr sz="1100"/>
          </a:p>
        </p:txBody>
      </p:sp>
      <p:sp>
        <p:nvSpPr>
          <p:cNvPr id="363" name="Google Shape;363;p43"/>
          <p:cNvSpPr txBox="1"/>
          <p:nvPr/>
        </p:nvSpPr>
        <p:spPr>
          <a:xfrm>
            <a:off x="3780825" y="3220400"/>
            <a:ext cx="8484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100"/>
              <a:t>Aug 2019</a:t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dk1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0" y="2298537"/>
            <a:ext cx="91440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100"/>
              <a:buFont typeface="Century Gothic"/>
              <a:buNone/>
            </a:pPr>
            <a:r>
              <a:rPr lang="de" sz="3100" b="0" i="0" u="none" strike="noStrike" cap="none">
                <a:solidFill>
                  <a:srgbClr val="F2F2F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</a:t>
            </a:r>
            <a:r>
              <a:rPr lang="de">
                <a:solidFill>
                  <a:srgbClr val="F2F2F2"/>
                </a:solidFill>
              </a:rPr>
              <a:t>PROBLEM</a:t>
            </a:r>
            <a:endParaRPr sz="3100" b="0" i="0" u="none" strike="noStrike" cap="none">
              <a:solidFill>
                <a:srgbClr val="F2F2F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dk1"/>
        </a:solidFill>
        <a:effectLst/>
      </p:bgPr>
    </p:bg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4"/>
          <p:cNvSpPr txBox="1">
            <a:spLocks noGrp="1"/>
          </p:cNvSpPr>
          <p:nvPr>
            <p:ph type="title"/>
          </p:nvPr>
        </p:nvSpPr>
        <p:spPr>
          <a:xfrm>
            <a:off x="0" y="2298537"/>
            <a:ext cx="9144000" cy="5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100"/>
              <a:buFont typeface="Century Gothic"/>
              <a:buNone/>
            </a:pPr>
            <a:r>
              <a:rPr lang="de">
                <a:solidFill>
                  <a:srgbClr val="F2F2F2"/>
                </a:solidFill>
              </a:rPr>
              <a:t>THE TEAM</a:t>
            </a:r>
            <a:endParaRPr sz="3100" b="0" i="0" u="none" strike="noStrike" cap="none">
              <a:solidFill>
                <a:srgbClr val="F2F2F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Google Shape;37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1675" y="506838"/>
            <a:ext cx="6182226" cy="4636674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45"/>
          <p:cNvSpPr/>
          <p:nvPr/>
        </p:nvSpPr>
        <p:spPr>
          <a:xfrm>
            <a:off x="3579050" y="521175"/>
            <a:ext cx="5554800" cy="14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1" indent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 b="1" i="0" u="none" strike="noStrike" cap="none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Winand </a:t>
            </a: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“R</a:t>
            </a:r>
            <a:r>
              <a:rPr lang="de" sz="1800" b="1" i="0" u="none" strike="noStrike" cap="none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oot</a:t>
            </a: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2”</a:t>
            </a:r>
            <a:r>
              <a:rPr lang="de" sz="1800" b="1" i="0" u="none" strike="noStrike" cap="none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 (Compu</a:t>
            </a: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ter Sciences)</a:t>
            </a:r>
            <a:endParaRPr sz="1800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1" indent="45720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Patrick “Root IdIoT”</a:t>
            </a:r>
            <a:b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 (Embedded System &amp; Streaming)</a:t>
            </a:r>
            <a:endParaRPr sz="1800" b="1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1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1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45"/>
          <p:cNvSpPr txBox="1"/>
          <p:nvPr/>
        </p:nvSpPr>
        <p:spPr>
          <a:xfrm>
            <a:off x="-54950" y="0"/>
            <a:ext cx="4022400" cy="12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1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Miguel, “Painter” (Computer Engineer)</a:t>
            </a:r>
            <a:endParaRPr sz="1800" b="1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1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Marcelo “Machinist” (Mechatronics)</a:t>
            </a:r>
            <a:endParaRPr sz="1800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1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Martin “Aviator” (Mathematics)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376" name="Google Shape;376;p45"/>
          <p:cNvSpPr txBox="1"/>
          <p:nvPr/>
        </p:nvSpPr>
        <p:spPr>
          <a:xfrm>
            <a:off x="1868375" y="3382850"/>
            <a:ext cx="6484200" cy="12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1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Alexander “Aggregator” </a:t>
            </a:r>
            <a:endParaRPr sz="1800" b="1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1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(E-Business)</a:t>
            </a:r>
            <a:endParaRPr sz="1800" b="1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1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Federico “Integrator”</a:t>
            </a:r>
            <a:endParaRPr sz="1800" b="1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1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 sz="1800" b="1">
                <a:solidFill>
                  <a:srgbClr val="FF9900"/>
                </a:solidFill>
                <a:latin typeface="Calibri"/>
                <a:ea typeface="Calibri"/>
                <a:cs typeface="Calibri"/>
                <a:sym typeface="Calibri"/>
              </a:rPr>
              <a:t>(Telecommunications &amp; Manufacturing)</a:t>
            </a:r>
            <a:endParaRPr sz="1800" b="1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1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b="1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1" indent="0" algn="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800" b="1">
              <a:solidFill>
                <a:srgbClr val="FF99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Google Shape;381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46"/>
          <p:cNvSpPr txBox="1">
            <a:spLocks noGrp="1"/>
          </p:cNvSpPr>
          <p:nvPr>
            <p:ph type="title"/>
          </p:nvPr>
        </p:nvSpPr>
        <p:spPr>
          <a:xfrm>
            <a:off x="0" y="1160825"/>
            <a:ext cx="9144000" cy="24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00"/>
              <a:buFont typeface="Century Gothic"/>
              <a:buNone/>
            </a:pPr>
            <a:r>
              <a:rPr lang="de" sz="57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- THE END -</a:t>
            </a:r>
            <a:br>
              <a:rPr lang="de" sz="5700" b="1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de" sz="3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de" sz="9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de" sz="3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INSURANCE PAYOUT RECEIVED</a:t>
            </a:r>
            <a:br>
              <a:rPr lang="de" sz="3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de" sz="3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de" sz="3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SPACE FOR NEW CROPS</a:t>
            </a:r>
            <a:br>
              <a:rPr lang="de" sz="69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br>
              <a:rPr lang="de" sz="34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lang="de" sz="5700" b="1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FARMER IS HAPPY</a:t>
            </a:r>
            <a:endParaRPr sz="57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83" name="Google Shape;383;p46"/>
          <p:cNvSpPr/>
          <p:nvPr/>
        </p:nvSpPr>
        <p:spPr>
          <a:xfrm>
            <a:off x="209813" y="272675"/>
            <a:ext cx="1617900" cy="1204200"/>
          </a:xfrm>
          <a:prstGeom prst="round2DiagRect">
            <a:avLst>
              <a:gd name="adj1" fmla="val 16667"/>
              <a:gd name="adj2" fmla="val 0"/>
            </a:avLst>
          </a:prstGeom>
          <a:solidFill>
            <a:schemeClr val="lt1"/>
          </a:solidFill>
          <a:ln w="12700" cap="flat" cmpd="sng">
            <a:solidFill>
              <a:srgbClr val="DBDBD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4" name="Google Shape;38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663" y="450909"/>
            <a:ext cx="800100" cy="8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175" y="527550"/>
            <a:ext cx="7249825" cy="3367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7"/>
          <p:cNvSpPr txBox="1"/>
          <p:nvPr/>
        </p:nvSpPr>
        <p:spPr>
          <a:xfrm>
            <a:off x="762189" y="4022475"/>
            <a:ext cx="7249800" cy="7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3000"/>
              <a:t>=&gt; Weather translates into financial risk.</a:t>
            </a:r>
            <a:endParaRPr sz="3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8"/>
          <p:cNvSpPr txBox="1">
            <a:spLocks noGrp="1"/>
          </p:cNvSpPr>
          <p:nvPr>
            <p:ph type="title"/>
          </p:nvPr>
        </p:nvSpPr>
        <p:spPr>
          <a:xfrm>
            <a:off x="628650" y="273845"/>
            <a:ext cx="7886700" cy="546300"/>
          </a:xfrm>
          <a:prstGeom prst="rect">
            <a:avLst/>
          </a:prstGeom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Farmers’ crop is exposed to weather risk</a:t>
            </a:r>
            <a:endParaRPr/>
          </a:p>
        </p:txBody>
      </p:sp>
      <p:pic>
        <p:nvPicPr>
          <p:cNvPr id="146" name="Google Shape;1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1590" y="3257934"/>
            <a:ext cx="2920798" cy="151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3293" y="876000"/>
            <a:ext cx="1762125" cy="1514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8" name="Google Shape;148;p28"/>
          <p:cNvCxnSpPr/>
          <p:nvPr/>
        </p:nvCxnSpPr>
        <p:spPr>
          <a:xfrm>
            <a:off x="1152817" y="3257987"/>
            <a:ext cx="4953000" cy="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stealth" w="med" len="med"/>
          </a:ln>
        </p:spPr>
      </p:cxnSp>
      <p:cxnSp>
        <p:nvCxnSpPr>
          <p:cNvPr id="149" name="Google Shape;149;p28"/>
          <p:cNvCxnSpPr/>
          <p:nvPr/>
        </p:nvCxnSpPr>
        <p:spPr>
          <a:xfrm rot="10800000">
            <a:off x="1152817" y="1662587"/>
            <a:ext cx="0" cy="1595400"/>
          </a:xfrm>
          <a:prstGeom prst="straightConnector1">
            <a:avLst/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150" name="Google Shape;150;p28"/>
          <p:cNvSpPr txBox="1"/>
          <p:nvPr/>
        </p:nvSpPr>
        <p:spPr>
          <a:xfrm>
            <a:off x="4741899" y="3313411"/>
            <a:ext cx="20214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Amount of faulty /unwanted</a:t>
            </a:r>
            <a:br>
              <a:rPr lang="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de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weather conditions</a:t>
            </a:r>
            <a:endParaRPr sz="1200"/>
          </a:p>
        </p:txBody>
      </p:sp>
      <p:sp>
        <p:nvSpPr>
          <p:cNvPr id="151" name="Google Shape;151;p28"/>
          <p:cNvSpPr/>
          <p:nvPr/>
        </p:nvSpPr>
        <p:spPr>
          <a:xfrm>
            <a:off x="1152818" y="1968031"/>
            <a:ext cx="4611000" cy="1290000"/>
          </a:xfrm>
          <a:prstGeom prst="rect">
            <a:avLst/>
          </a:prstGeom>
          <a:solidFill>
            <a:srgbClr val="EDEDED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DIFFICULT</a:t>
            </a:r>
            <a:r>
              <a:rPr lang="de"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COVER</a:t>
            </a:r>
            <a:endParaRPr sz="1200"/>
          </a:p>
        </p:txBody>
      </p:sp>
      <p:sp>
        <p:nvSpPr>
          <p:cNvPr id="152" name="Google Shape;152;p28"/>
          <p:cNvSpPr txBox="1"/>
          <p:nvPr/>
        </p:nvSpPr>
        <p:spPr>
          <a:xfrm>
            <a:off x="1795501" y="1449076"/>
            <a:ext cx="3206100" cy="3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 can a farmer insure today</a:t>
            </a:r>
            <a:endParaRPr sz="1200"/>
          </a:p>
        </p:txBody>
      </p:sp>
      <p:sp>
        <p:nvSpPr>
          <p:cNvPr id="153" name="Google Shape;153;p28"/>
          <p:cNvSpPr/>
          <p:nvPr/>
        </p:nvSpPr>
        <p:spPr>
          <a:xfrm>
            <a:off x="1152818" y="2284869"/>
            <a:ext cx="1732800" cy="973200"/>
          </a:xfrm>
          <a:prstGeom prst="rtTriangle">
            <a:avLst/>
          </a:prstGeom>
          <a:solidFill>
            <a:srgbClr val="B3C6E7"/>
          </a:solidFill>
          <a:ln w="12700" cap="flat" cmpd="sng">
            <a:solidFill>
              <a:srgbClr val="42719B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EASY  TO COVER</a:t>
            </a:r>
            <a:endParaRPr sz="1200"/>
          </a:p>
        </p:txBody>
      </p:sp>
      <p:sp>
        <p:nvSpPr>
          <p:cNvPr id="154" name="Google Shape;154;p28"/>
          <p:cNvSpPr txBox="1"/>
          <p:nvPr/>
        </p:nvSpPr>
        <p:spPr>
          <a:xfrm>
            <a:off x="249908" y="1713189"/>
            <a:ext cx="903000" cy="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Insurance</a:t>
            </a:r>
            <a:b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coverage %</a:t>
            </a:r>
            <a:endParaRPr sz="1200"/>
          </a:p>
        </p:txBody>
      </p:sp>
      <p:sp>
        <p:nvSpPr>
          <p:cNvPr id="155" name="Google Shape;155;p28"/>
          <p:cNvSpPr txBox="1"/>
          <p:nvPr/>
        </p:nvSpPr>
        <p:spPr>
          <a:xfrm>
            <a:off x="701362" y="3145457"/>
            <a:ext cx="3657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0%</a:t>
            </a:r>
            <a:endParaRPr sz="1200"/>
          </a:p>
        </p:txBody>
      </p:sp>
      <p:sp>
        <p:nvSpPr>
          <p:cNvPr id="156" name="Google Shape;156;p28"/>
          <p:cNvSpPr txBox="1"/>
          <p:nvPr/>
        </p:nvSpPr>
        <p:spPr>
          <a:xfrm>
            <a:off x="701361" y="2573954"/>
            <a:ext cx="4473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50%</a:t>
            </a:r>
            <a:endParaRPr sz="1200"/>
          </a:p>
        </p:txBody>
      </p:sp>
      <p:sp>
        <p:nvSpPr>
          <p:cNvPr id="157" name="Google Shape;157;p28"/>
          <p:cNvSpPr txBox="1"/>
          <p:nvPr/>
        </p:nvSpPr>
        <p:spPr>
          <a:xfrm>
            <a:off x="701361" y="2160415"/>
            <a:ext cx="4473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75%</a:t>
            </a:r>
            <a:endParaRPr sz="1200"/>
          </a:p>
        </p:txBody>
      </p:sp>
      <p:sp>
        <p:nvSpPr>
          <p:cNvPr id="158" name="Google Shape;158;p28"/>
          <p:cNvSpPr txBox="1"/>
          <p:nvPr/>
        </p:nvSpPr>
        <p:spPr>
          <a:xfrm>
            <a:off x="1178666" y="2569033"/>
            <a:ext cx="4056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hail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28"/>
          <p:cNvSpPr txBox="1"/>
          <p:nvPr/>
        </p:nvSpPr>
        <p:spPr>
          <a:xfrm>
            <a:off x="2089583" y="3032926"/>
            <a:ext cx="4710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frost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8"/>
          <p:cNvSpPr txBox="1"/>
          <p:nvPr/>
        </p:nvSpPr>
        <p:spPr>
          <a:xfrm>
            <a:off x="3787924" y="2165485"/>
            <a:ext cx="11679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longer draught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3045429" y="2807864"/>
            <a:ext cx="7062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flooding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8"/>
          <p:cNvSpPr txBox="1"/>
          <p:nvPr/>
        </p:nvSpPr>
        <p:spPr>
          <a:xfrm>
            <a:off x="4371812" y="2624456"/>
            <a:ext cx="9813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earthquakes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8"/>
          <p:cNvSpPr txBox="1"/>
          <p:nvPr/>
        </p:nvSpPr>
        <p:spPr>
          <a:xfrm>
            <a:off x="1670994" y="2118910"/>
            <a:ext cx="14577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too much / less sun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Google Shape;164;p28"/>
          <p:cNvSpPr txBox="1"/>
          <p:nvPr/>
        </p:nvSpPr>
        <p:spPr>
          <a:xfrm>
            <a:off x="3945881" y="2928338"/>
            <a:ext cx="1099800" cy="2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too humid soil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8"/>
          <p:cNvSpPr txBox="1"/>
          <p:nvPr/>
        </p:nvSpPr>
        <p:spPr>
          <a:xfrm>
            <a:off x="3105448" y="1530287"/>
            <a:ext cx="697200" cy="11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83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?</a:t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55741" y="219799"/>
            <a:ext cx="7032524" cy="45031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dk1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>
            <a:spLocks noGrp="1"/>
          </p:cNvSpPr>
          <p:nvPr>
            <p:ph type="title"/>
          </p:nvPr>
        </p:nvSpPr>
        <p:spPr>
          <a:xfrm>
            <a:off x="0" y="2298537"/>
            <a:ext cx="9144000" cy="54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3100"/>
              <a:buFont typeface="Century Gothic"/>
              <a:buNone/>
            </a:pPr>
            <a:r>
              <a:rPr lang="de" sz="3100" b="0" i="0" u="none" strike="noStrike" cap="none">
                <a:solidFill>
                  <a:srgbClr val="F2F2F2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</a:t>
            </a:r>
            <a:r>
              <a:rPr lang="de">
                <a:solidFill>
                  <a:srgbClr val="F2F2F2"/>
                </a:solidFill>
              </a:rPr>
              <a:t>DEVICE (DATA)</a:t>
            </a:r>
            <a:endParaRPr sz="3100" b="0" i="0" u="none" strike="noStrike" cap="none">
              <a:solidFill>
                <a:srgbClr val="F2F2F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1"/>
          <p:cNvSpPr txBox="1">
            <a:spLocks noGrp="1"/>
          </p:cNvSpPr>
          <p:nvPr>
            <p:ph type="title"/>
          </p:nvPr>
        </p:nvSpPr>
        <p:spPr>
          <a:xfrm>
            <a:off x="629850" y="342900"/>
            <a:ext cx="2949300" cy="811200"/>
          </a:xfrm>
          <a:prstGeom prst="rect">
            <a:avLst/>
          </a:prstGeom>
        </p:spPr>
        <p:txBody>
          <a:bodyPr spcFirstLastPara="1" wrap="square" lIns="79125" tIns="39550" rIns="79125" bIns="3955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IoT HiGrow sensor</a:t>
            </a:r>
            <a:endParaRPr sz="2400"/>
          </a:p>
        </p:txBody>
      </p:sp>
      <p:sp>
        <p:nvSpPr>
          <p:cNvPr id="181" name="Google Shape;181;p31"/>
          <p:cNvSpPr txBox="1">
            <a:spLocks noGrp="1"/>
          </p:cNvSpPr>
          <p:nvPr>
            <p:ph type="body" idx="1"/>
          </p:nvPr>
        </p:nvSpPr>
        <p:spPr>
          <a:xfrm>
            <a:off x="280325" y="1362800"/>
            <a:ext cx="3298800" cy="3418200"/>
          </a:xfrm>
          <a:prstGeom prst="rect">
            <a:avLst/>
          </a:prstGeom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Crowdfunded project </a:t>
            </a:r>
            <a:r>
              <a:rPr lang="de" u="sng">
                <a:solidFill>
                  <a:schemeClr val="hlink"/>
                </a:solidFill>
                <a:hlinkClick r:id="rId3"/>
              </a:rPr>
              <a:t>http://www.higrow.tech/en/</a:t>
            </a:r>
            <a:endParaRPr/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Enables measuring of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e"/>
              <a:t>Temperature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e"/>
              <a:t>Air Humidity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e"/>
              <a:t>Soil Humidity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e"/>
              <a:t>Rain Fall amount</a:t>
            </a:r>
            <a:endParaRPr/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Powered by battery, autonomous with solar panel</a:t>
            </a:r>
            <a:endParaRPr/>
          </a:p>
          <a:p>
            <a:pPr marL="457200" lvl="0" indent="-3175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Data-Transmission via WiFi or LoRaWan possible</a:t>
            </a:r>
            <a:endParaRPr/>
          </a:p>
        </p:txBody>
      </p:sp>
      <p:sp>
        <p:nvSpPr>
          <p:cNvPr id="182" name="Google Shape;182;p31"/>
          <p:cNvSpPr>
            <a:spLocks noGrp="1"/>
          </p:cNvSpPr>
          <p:nvPr>
            <p:ph type="pic" idx="2"/>
          </p:nvPr>
        </p:nvSpPr>
        <p:spPr>
          <a:xfrm>
            <a:off x="3887391" y="740570"/>
            <a:ext cx="4629300" cy="3655200"/>
          </a:xfrm>
          <a:prstGeom prst="rect">
            <a:avLst/>
          </a:prstGeom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lvl="0" indent="0">
              <a:spcBef>
                <a:spcPts val="9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3" name="Google Shape;18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87400" y="698299"/>
            <a:ext cx="4995850" cy="37469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2"/>
          <p:cNvSpPr txBox="1">
            <a:spLocks noGrp="1"/>
          </p:cNvSpPr>
          <p:nvPr>
            <p:ph type="title"/>
          </p:nvPr>
        </p:nvSpPr>
        <p:spPr>
          <a:xfrm>
            <a:off x="629850" y="342900"/>
            <a:ext cx="2949300" cy="811200"/>
          </a:xfrm>
          <a:prstGeom prst="rect">
            <a:avLst/>
          </a:prstGeom>
        </p:spPr>
        <p:txBody>
          <a:bodyPr spcFirstLastPara="1" wrap="square" lIns="79125" tIns="39550" rIns="79125" bIns="39550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2400"/>
              <a:t>IoT Ruuvi sensor</a:t>
            </a:r>
            <a:endParaRPr sz="2400"/>
          </a:p>
        </p:txBody>
      </p:sp>
      <p:pic>
        <p:nvPicPr>
          <p:cNvPr id="189" name="Google Shape;18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89275" y="740580"/>
            <a:ext cx="4027433" cy="4040425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2"/>
          <p:cNvSpPr txBox="1">
            <a:spLocks noGrp="1"/>
          </p:cNvSpPr>
          <p:nvPr>
            <p:ph type="body" idx="1"/>
          </p:nvPr>
        </p:nvSpPr>
        <p:spPr>
          <a:xfrm>
            <a:off x="340700" y="1362800"/>
            <a:ext cx="3824700" cy="3418200"/>
          </a:xfrm>
          <a:prstGeom prst="rect">
            <a:avLst/>
          </a:prstGeom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Waterproof sensor measuring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e"/>
              <a:t>temperature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e"/>
              <a:t>humidity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e"/>
              <a:t>pressure</a:t>
            </a:r>
            <a:endParaRPr/>
          </a:p>
          <a:p>
            <a:pPr marL="914400" lvl="1" indent="-3048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de"/>
              <a:t>motion</a:t>
            </a:r>
            <a:endParaRPr/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Transmission via Bluetooth</a:t>
            </a:r>
            <a:endParaRPr/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de"/>
              <a:t>BlockChain usage anticipated:</a:t>
            </a:r>
            <a:endParaRPr/>
          </a:p>
          <a:p>
            <a:pPr marL="457200" lvl="0" indent="0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de" sz="1200" b="1" i="1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“Ruuvi is one of the first IoT sensor companies supporting these bleeding edge technologies. We're closely cooperating with pioneers of this new industry.”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>
            <a:spLocks noGrp="1"/>
          </p:cNvSpPr>
          <p:nvPr>
            <p:ph type="title"/>
          </p:nvPr>
        </p:nvSpPr>
        <p:spPr>
          <a:xfrm>
            <a:off x="931985" y="273845"/>
            <a:ext cx="7280031" cy="54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3D40"/>
              </a:buClr>
              <a:buSzPts val="2800"/>
              <a:buFont typeface="Century Gothic"/>
              <a:buNone/>
            </a:pPr>
            <a:r>
              <a:rPr lang="de" sz="2800">
                <a:solidFill>
                  <a:srgbClr val="3E3D40"/>
                </a:solidFill>
              </a:rPr>
              <a:t>Our prototype</a:t>
            </a:r>
            <a:endParaRPr sz="2800" b="0" i="0" u="none" strike="noStrike" cap="none">
              <a:solidFill>
                <a:schemeClr val="accent2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96" name="Google Shape;196;p33"/>
          <p:cNvSpPr txBox="1"/>
          <p:nvPr/>
        </p:nvSpPr>
        <p:spPr>
          <a:xfrm>
            <a:off x="931975" y="1052638"/>
            <a:ext cx="75525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2413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m</a:t>
            </a:r>
            <a:r>
              <a:rPr lang="de" sz="14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easured in real time by sensors placed on the farmer’s land</a:t>
            </a:r>
            <a:endParaRPr sz="14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41300" marR="0" lvl="0" indent="-2413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entury Gothic"/>
              <a:buChar char="•"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Via MQTT messages imported into IBM Cloud service and stored in Hyperledger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 distributed ledger keeps the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points secure and trusted</a:t>
            </a:r>
            <a:endParaRPr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97" name="Google Shape;197;p33" descr="Unbenannt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6634831">
            <a:off x="5500307" y="2643370"/>
            <a:ext cx="2231705" cy="1170692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3"/>
          <p:cNvSpPr/>
          <p:nvPr/>
        </p:nvSpPr>
        <p:spPr>
          <a:xfrm>
            <a:off x="4700252" y="3907162"/>
            <a:ext cx="4090750" cy="96400"/>
          </a:xfrm>
          <a:custGeom>
            <a:avLst/>
            <a:gdLst/>
            <a:ahLst/>
            <a:cxnLst/>
            <a:rect l="0" t="0" r="0" b="0"/>
            <a:pathLst>
              <a:path w="4434417" h="128534" extrusionOk="0">
                <a:moveTo>
                  <a:pt x="0" y="12117"/>
                </a:moveTo>
                <a:cubicBezTo>
                  <a:pt x="91722" y="8589"/>
                  <a:pt x="183377" y="1534"/>
                  <a:pt x="275167" y="1534"/>
                </a:cubicBezTo>
                <a:cubicBezTo>
                  <a:pt x="386367" y="1534"/>
                  <a:pt x="312142" y="16517"/>
                  <a:pt x="412750" y="33284"/>
                </a:cubicBezTo>
                <a:cubicBezTo>
                  <a:pt x="490597" y="46258"/>
                  <a:pt x="455432" y="38663"/>
                  <a:pt x="518583" y="54450"/>
                </a:cubicBezTo>
                <a:cubicBezTo>
                  <a:pt x="557389" y="50922"/>
                  <a:pt x="596899" y="52031"/>
                  <a:pt x="635000" y="43867"/>
                </a:cubicBezTo>
                <a:cubicBezTo>
                  <a:pt x="647437" y="41202"/>
                  <a:pt x="654055" y="23493"/>
                  <a:pt x="666750" y="22700"/>
                </a:cubicBezTo>
                <a:cubicBezTo>
                  <a:pt x="712657" y="19831"/>
                  <a:pt x="758472" y="29756"/>
                  <a:pt x="804333" y="33284"/>
                </a:cubicBezTo>
                <a:cubicBezTo>
                  <a:pt x="881944" y="29756"/>
                  <a:pt x="959476" y="22700"/>
                  <a:pt x="1037167" y="22700"/>
                </a:cubicBezTo>
                <a:cubicBezTo>
                  <a:pt x="1055155" y="22700"/>
                  <a:pt x="1072114" y="32448"/>
                  <a:pt x="1090083" y="33284"/>
                </a:cubicBezTo>
                <a:cubicBezTo>
                  <a:pt x="1224040" y="39515"/>
                  <a:pt x="1358194" y="40339"/>
                  <a:pt x="1492250" y="43867"/>
                </a:cubicBezTo>
                <a:lnTo>
                  <a:pt x="1555750" y="65034"/>
                </a:lnTo>
                <a:cubicBezTo>
                  <a:pt x="1566333" y="68562"/>
                  <a:pt x="1576412" y="74385"/>
                  <a:pt x="1587500" y="75617"/>
                </a:cubicBezTo>
                <a:lnTo>
                  <a:pt x="1682750" y="86200"/>
                </a:lnTo>
                <a:cubicBezTo>
                  <a:pt x="1696861" y="89728"/>
                  <a:pt x="1710538" y="96784"/>
                  <a:pt x="1725083" y="96784"/>
                </a:cubicBezTo>
                <a:cubicBezTo>
                  <a:pt x="1754997" y="96784"/>
                  <a:pt x="1816603" y="73333"/>
                  <a:pt x="1841500" y="65034"/>
                </a:cubicBezTo>
                <a:cubicBezTo>
                  <a:pt x="1852083" y="61506"/>
                  <a:pt x="1862311" y="56638"/>
                  <a:pt x="1873250" y="54450"/>
                </a:cubicBezTo>
                <a:cubicBezTo>
                  <a:pt x="1937106" y="41679"/>
                  <a:pt x="1909102" y="49555"/>
                  <a:pt x="1957917" y="33284"/>
                </a:cubicBezTo>
                <a:cubicBezTo>
                  <a:pt x="1986139" y="36812"/>
                  <a:pt x="2015601" y="34873"/>
                  <a:pt x="2042583" y="43867"/>
                </a:cubicBezTo>
                <a:cubicBezTo>
                  <a:pt x="2059317" y="49445"/>
                  <a:pt x="2069602" y="66866"/>
                  <a:pt x="2084917" y="75617"/>
                </a:cubicBezTo>
                <a:cubicBezTo>
                  <a:pt x="2094603" y="81152"/>
                  <a:pt x="2106084" y="82672"/>
                  <a:pt x="2116667" y="86200"/>
                </a:cubicBezTo>
                <a:cubicBezTo>
                  <a:pt x="2125226" y="91906"/>
                  <a:pt x="2164830" y="122332"/>
                  <a:pt x="2180167" y="117950"/>
                </a:cubicBezTo>
                <a:cubicBezTo>
                  <a:pt x="2197127" y="113104"/>
                  <a:pt x="2208389" y="96783"/>
                  <a:pt x="2222500" y="86200"/>
                </a:cubicBezTo>
                <a:cubicBezTo>
                  <a:pt x="2236611" y="93256"/>
                  <a:pt x="2249153" y="105625"/>
                  <a:pt x="2264833" y="107367"/>
                </a:cubicBezTo>
                <a:cubicBezTo>
                  <a:pt x="2308448" y="112213"/>
                  <a:pt x="2344427" y="78424"/>
                  <a:pt x="2381250" y="65034"/>
                </a:cubicBezTo>
                <a:cubicBezTo>
                  <a:pt x="2398155" y="58887"/>
                  <a:pt x="2416716" y="58813"/>
                  <a:pt x="2434167" y="54450"/>
                </a:cubicBezTo>
                <a:cubicBezTo>
                  <a:pt x="2444990" y="51744"/>
                  <a:pt x="2455334" y="47395"/>
                  <a:pt x="2465917" y="43867"/>
                </a:cubicBezTo>
                <a:cubicBezTo>
                  <a:pt x="2532945" y="47395"/>
                  <a:pt x="2600290" y="47038"/>
                  <a:pt x="2667000" y="54450"/>
                </a:cubicBezTo>
                <a:cubicBezTo>
                  <a:pt x="2702805" y="58428"/>
                  <a:pt x="2746957" y="74047"/>
                  <a:pt x="2783417" y="86200"/>
                </a:cubicBezTo>
                <a:cubicBezTo>
                  <a:pt x="2794000" y="93256"/>
                  <a:pt x="2803544" y="102201"/>
                  <a:pt x="2815167" y="107367"/>
                </a:cubicBezTo>
                <a:cubicBezTo>
                  <a:pt x="2835556" y="116429"/>
                  <a:pt x="2878667" y="128534"/>
                  <a:pt x="2878667" y="128534"/>
                </a:cubicBezTo>
                <a:cubicBezTo>
                  <a:pt x="2949222" y="125006"/>
                  <a:pt x="3020961" y="131291"/>
                  <a:pt x="3090333" y="117950"/>
                </a:cubicBezTo>
                <a:cubicBezTo>
                  <a:pt x="3115314" y="113146"/>
                  <a:pt x="3129699" y="83661"/>
                  <a:pt x="3153833" y="75617"/>
                </a:cubicBezTo>
                <a:cubicBezTo>
                  <a:pt x="3209948" y="56913"/>
                  <a:pt x="3174856" y="68099"/>
                  <a:pt x="3259667" y="43867"/>
                </a:cubicBezTo>
                <a:cubicBezTo>
                  <a:pt x="3273778" y="33284"/>
                  <a:pt x="3286685" y="20868"/>
                  <a:pt x="3302000" y="12117"/>
                </a:cubicBezTo>
                <a:cubicBezTo>
                  <a:pt x="3354719" y="-18008"/>
                  <a:pt x="3440598" y="16798"/>
                  <a:pt x="3481917" y="22700"/>
                </a:cubicBezTo>
                <a:cubicBezTo>
                  <a:pt x="3492500" y="26228"/>
                  <a:pt x="3503689" y="28295"/>
                  <a:pt x="3513667" y="33284"/>
                </a:cubicBezTo>
                <a:cubicBezTo>
                  <a:pt x="3525044" y="38972"/>
                  <a:pt x="3532945" y="51956"/>
                  <a:pt x="3545417" y="54450"/>
                </a:cubicBezTo>
                <a:cubicBezTo>
                  <a:pt x="3587072" y="62781"/>
                  <a:pt x="3630084" y="61506"/>
                  <a:pt x="3672417" y="65034"/>
                </a:cubicBezTo>
                <a:cubicBezTo>
                  <a:pt x="3718278" y="61506"/>
                  <a:pt x="3764021" y="55727"/>
                  <a:pt x="3810000" y="54450"/>
                </a:cubicBezTo>
                <a:cubicBezTo>
                  <a:pt x="4018089" y="48670"/>
                  <a:pt x="4434417" y="43867"/>
                  <a:pt x="4434417" y="43867"/>
                </a:cubicBezTo>
              </a:path>
            </a:pathLst>
          </a:custGeom>
          <a:noFill/>
          <a:ln w="76200" cap="flat" cmpd="sng">
            <a:solidFill>
              <a:srgbClr val="843C0C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99" name="Google Shape;199;p33"/>
          <p:cNvCxnSpPr/>
          <p:nvPr/>
        </p:nvCxnSpPr>
        <p:spPr>
          <a:xfrm flipH="1">
            <a:off x="4744098" y="4003563"/>
            <a:ext cx="322500" cy="333300"/>
          </a:xfrm>
          <a:prstGeom prst="straightConnector1">
            <a:avLst/>
          </a:prstGeom>
          <a:noFill/>
          <a:ln w="76200" cap="flat" cmpd="sng">
            <a:solidFill>
              <a:srgbClr val="843C0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0" name="Google Shape;200;p33"/>
          <p:cNvCxnSpPr/>
          <p:nvPr/>
        </p:nvCxnSpPr>
        <p:spPr>
          <a:xfrm flipH="1">
            <a:off x="5174332" y="4003563"/>
            <a:ext cx="322500" cy="333300"/>
          </a:xfrm>
          <a:prstGeom prst="straightConnector1">
            <a:avLst/>
          </a:prstGeom>
          <a:noFill/>
          <a:ln w="76200" cap="flat" cmpd="sng">
            <a:solidFill>
              <a:srgbClr val="843C0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1" name="Google Shape;201;p33"/>
          <p:cNvCxnSpPr/>
          <p:nvPr/>
        </p:nvCxnSpPr>
        <p:spPr>
          <a:xfrm flipH="1">
            <a:off x="5637394" y="4003563"/>
            <a:ext cx="322500" cy="333300"/>
          </a:xfrm>
          <a:prstGeom prst="straightConnector1">
            <a:avLst/>
          </a:prstGeom>
          <a:noFill/>
          <a:ln w="76200" cap="flat" cmpd="sng">
            <a:solidFill>
              <a:srgbClr val="843C0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2" name="Google Shape;202;p33"/>
          <p:cNvCxnSpPr/>
          <p:nvPr/>
        </p:nvCxnSpPr>
        <p:spPr>
          <a:xfrm flipH="1">
            <a:off x="6686609" y="4046427"/>
            <a:ext cx="322500" cy="333300"/>
          </a:xfrm>
          <a:prstGeom prst="straightConnector1">
            <a:avLst/>
          </a:prstGeom>
          <a:noFill/>
          <a:ln w="76200" cap="flat" cmpd="sng">
            <a:solidFill>
              <a:srgbClr val="843C0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3" name="Google Shape;203;p33"/>
          <p:cNvCxnSpPr/>
          <p:nvPr/>
        </p:nvCxnSpPr>
        <p:spPr>
          <a:xfrm flipH="1">
            <a:off x="7008994" y="4046427"/>
            <a:ext cx="322500" cy="333300"/>
          </a:xfrm>
          <a:prstGeom prst="straightConnector1">
            <a:avLst/>
          </a:prstGeom>
          <a:noFill/>
          <a:ln w="76200" cap="flat" cmpd="sng">
            <a:solidFill>
              <a:srgbClr val="843C0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4" name="Google Shape;204;p33"/>
          <p:cNvCxnSpPr/>
          <p:nvPr/>
        </p:nvCxnSpPr>
        <p:spPr>
          <a:xfrm flipH="1">
            <a:off x="7455836" y="4046427"/>
            <a:ext cx="322500" cy="333300"/>
          </a:xfrm>
          <a:prstGeom prst="straightConnector1">
            <a:avLst/>
          </a:prstGeom>
          <a:noFill/>
          <a:ln w="76200" cap="flat" cmpd="sng">
            <a:solidFill>
              <a:srgbClr val="843C0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5" name="Google Shape;205;p33"/>
          <p:cNvCxnSpPr/>
          <p:nvPr/>
        </p:nvCxnSpPr>
        <p:spPr>
          <a:xfrm flipH="1">
            <a:off x="7918897" y="4046427"/>
            <a:ext cx="322500" cy="333300"/>
          </a:xfrm>
          <a:prstGeom prst="straightConnector1">
            <a:avLst/>
          </a:prstGeom>
          <a:noFill/>
          <a:ln w="76200" cap="flat" cmpd="sng">
            <a:solidFill>
              <a:srgbClr val="843C0C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6" name="Google Shape;206;p33"/>
          <p:cNvCxnSpPr/>
          <p:nvPr/>
        </p:nvCxnSpPr>
        <p:spPr>
          <a:xfrm flipH="1">
            <a:off x="8337797" y="4046427"/>
            <a:ext cx="322500" cy="333300"/>
          </a:xfrm>
          <a:prstGeom prst="straightConnector1">
            <a:avLst/>
          </a:prstGeom>
          <a:noFill/>
          <a:ln w="76200" cap="flat" cmpd="sng">
            <a:solidFill>
              <a:srgbClr val="843C0C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07" name="Google Shape;207;p33"/>
          <p:cNvSpPr txBox="1"/>
          <p:nvPr/>
        </p:nvSpPr>
        <p:spPr>
          <a:xfrm>
            <a:off x="7389262" y="4422578"/>
            <a:ext cx="1381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rgbClr val="833C0B"/>
                </a:solidFill>
                <a:latin typeface="Calibri"/>
                <a:ea typeface="Calibri"/>
                <a:cs typeface="Calibri"/>
                <a:sym typeface="Calibri"/>
              </a:rPr>
              <a:t>Soil indicators</a:t>
            </a:r>
            <a:endParaRPr sz="1200"/>
          </a:p>
        </p:txBody>
      </p:sp>
      <p:sp>
        <p:nvSpPr>
          <p:cNvPr id="208" name="Google Shape;208;p33"/>
          <p:cNvSpPr txBox="1"/>
          <p:nvPr/>
        </p:nvSpPr>
        <p:spPr>
          <a:xfrm>
            <a:off x="7389262" y="3366054"/>
            <a:ext cx="13203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9125" tIns="39550" rIns="79125" bIns="395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" sz="1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Air indicators</a:t>
            </a:r>
            <a:endParaRPr sz="1200"/>
          </a:p>
        </p:txBody>
      </p:sp>
      <p:sp>
        <p:nvSpPr>
          <p:cNvPr id="209" name="Google Shape;209;p33"/>
          <p:cNvSpPr/>
          <p:nvPr/>
        </p:nvSpPr>
        <p:spPr>
          <a:xfrm rot="-7393115">
            <a:off x="5807042" y="2225812"/>
            <a:ext cx="717917" cy="621023"/>
          </a:xfrm>
          <a:prstGeom prst="arc">
            <a:avLst>
              <a:gd name="adj1" fmla="val 16200000"/>
              <a:gd name="adj2" fmla="val 0"/>
            </a:avLst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33"/>
          <p:cNvSpPr/>
          <p:nvPr/>
        </p:nvSpPr>
        <p:spPr>
          <a:xfrm rot="-7393245">
            <a:off x="5502271" y="2158872"/>
            <a:ext cx="995498" cy="861192"/>
          </a:xfrm>
          <a:prstGeom prst="arc">
            <a:avLst>
              <a:gd name="adj1" fmla="val 16200000"/>
              <a:gd name="adj2" fmla="val 0"/>
            </a:avLst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3"/>
          <p:cNvSpPr/>
          <p:nvPr/>
        </p:nvSpPr>
        <p:spPr>
          <a:xfrm rot="-7393383">
            <a:off x="5159877" y="2011802"/>
            <a:ext cx="1602665" cy="1386493"/>
          </a:xfrm>
          <a:prstGeom prst="arc">
            <a:avLst>
              <a:gd name="adj1" fmla="val 16200000"/>
              <a:gd name="adj2" fmla="val 0"/>
            </a:avLst>
          </a:prstGeom>
          <a:noFill/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79125" tIns="39550" rIns="79125" bIns="3955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2" name="Google Shape;21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17001" y="1852850"/>
            <a:ext cx="1473250" cy="147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626</Words>
  <Application>Microsoft Office PowerPoint</Application>
  <PresentationFormat>Bildschirmpräsentation (16:9)</PresentationFormat>
  <Paragraphs>167</Paragraphs>
  <Slides>22</Slides>
  <Notes>22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22</vt:i4>
      </vt:variant>
    </vt:vector>
  </HeadingPairs>
  <TitlesOfParts>
    <vt:vector size="27" baseType="lpstr">
      <vt:lpstr>Calibri</vt:lpstr>
      <vt:lpstr>Century Gothic</vt:lpstr>
      <vt:lpstr>Arial</vt:lpstr>
      <vt:lpstr>Simple Light</vt:lpstr>
      <vt:lpstr>1_Office Theme</vt:lpstr>
      <vt:lpstr>GET COVERED!</vt:lpstr>
      <vt:lpstr>THE PROBLEM</vt:lpstr>
      <vt:lpstr>PowerPoint-Präsentation</vt:lpstr>
      <vt:lpstr>Farmers’ crop is exposed to weather risk</vt:lpstr>
      <vt:lpstr>PowerPoint-Präsentation</vt:lpstr>
      <vt:lpstr>THE DEVICE (DATA)</vt:lpstr>
      <vt:lpstr>IoT HiGrow sensor</vt:lpstr>
      <vt:lpstr>IoT Ruuvi sensor</vt:lpstr>
      <vt:lpstr>Our prototype</vt:lpstr>
      <vt:lpstr>Data collection</vt:lpstr>
      <vt:lpstr>DEMO</vt:lpstr>
      <vt:lpstr>THE SMART CONTRACT</vt:lpstr>
      <vt:lpstr>Identification of insurance event</vt:lpstr>
      <vt:lpstr>The Smart Contract</vt:lpstr>
      <vt:lpstr>The Smart Contract - Execution</vt:lpstr>
      <vt:lpstr>GO TO MARKET</vt:lpstr>
      <vt:lpstr>MARKET</vt:lpstr>
      <vt:lpstr>GROWTH TRACK</vt:lpstr>
      <vt:lpstr>ROADMAP</vt:lpstr>
      <vt:lpstr>THE TEAM</vt:lpstr>
      <vt:lpstr>PowerPoint-Präsentation</vt:lpstr>
      <vt:lpstr>- THE END -   INSURANCE PAYOUT RECEIVED  SPACE FOR NEW CROPS  FARMER IS HAPPY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COVERED!</dc:title>
  <cp:lastModifiedBy>alchiba</cp:lastModifiedBy>
  <cp:revision>2</cp:revision>
  <dcterms:modified xsi:type="dcterms:W3CDTF">2018-07-18T15:21:45Z</dcterms:modified>
</cp:coreProperties>
</file>